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7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9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6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30" r:id="rId4"/>
    <p:sldId id="259" r:id="rId5"/>
    <p:sldId id="268" r:id="rId6"/>
    <p:sldId id="305" r:id="rId7"/>
    <p:sldId id="265" r:id="rId8"/>
    <p:sldId id="342" r:id="rId9"/>
    <p:sldId id="394" r:id="rId10"/>
    <p:sldId id="395" r:id="rId11"/>
    <p:sldId id="396" r:id="rId12"/>
    <p:sldId id="430" r:id="rId13"/>
    <p:sldId id="431" r:id="rId14"/>
    <p:sldId id="378" r:id="rId15"/>
    <p:sldId id="397" r:id="rId16"/>
    <p:sldId id="399" r:id="rId17"/>
    <p:sldId id="400" r:id="rId18"/>
    <p:sldId id="401" r:id="rId19"/>
    <p:sldId id="403" r:id="rId20"/>
    <p:sldId id="409" r:id="rId21"/>
    <p:sldId id="425" r:id="rId22"/>
    <p:sldId id="404" r:id="rId23"/>
    <p:sldId id="341" r:id="rId24"/>
    <p:sldId id="405" r:id="rId25"/>
    <p:sldId id="426" r:id="rId26"/>
    <p:sldId id="407" r:id="rId27"/>
    <p:sldId id="422" r:id="rId28"/>
    <p:sldId id="408" r:id="rId29"/>
    <p:sldId id="406" r:id="rId30"/>
    <p:sldId id="410" r:id="rId31"/>
    <p:sldId id="411" r:id="rId32"/>
    <p:sldId id="413" r:id="rId33"/>
    <p:sldId id="414" r:id="rId34"/>
    <p:sldId id="415" r:id="rId35"/>
    <p:sldId id="416" r:id="rId36"/>
    <p:sldId id="418" r:id="rId37"/>
    <p:sldId id="419" r:id="rId38"/>
    <p:sldId id="423" r:id="rId39"/>
    <p:sldId id="421" r:id="rId40"/>
    <p:sldId id="424" r:id="rId41"/>
    <p:sldId id="427" r:id="rId42"/>
    <p:sldId id="429" r:id="rId43"/>
    <p:sldId id="420" r:id="rId44"/>
    <p:sldId id="300" r:id="rId45"/>
    <p:sldId id="364" r:id="rId46"/>
    <p:sldId id="281" r:id="rId47"/>
    <p:sldId id="377" r:id="rId48"/>
    <p:sldId id="302" r:id="rId49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6"/>
    <p:restoredTop sz="97030"/>
  </p:normalViewPr>
  <p:slideViewPr>
    <p:cSldViewPr>
      <p:cViewPr varScale="1">
        <p:scale>
          <a:sx n="146" d="100"/>
          <a:sy n="146" d="100"/>
        </p:scale>
        <p:origin x="972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46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75BB5-C319-4CC0-9F8F-8FE78AD357C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861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43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63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646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84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862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501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41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27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jp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chinelearning.ru/wiki/index.php?title=&#1052;&#1077;&#1090;&#1086;&#1076;_&#1073;&#1083;&#1080;&#1078;&#1072;&#1081;&#1096;&#1080;&#1093;_&#1089;&#1086;&#1089;&#1077;&#1076;&#1077;&#1081;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lexanderdyakonov.wordpress.com/2017/07/28/auc-roc-&#1087;&#1083;&#1086;&#1097;&#1072;&#1076;&#1100;-&#1087;&#1086;&#1076;-&#1082;&#1088;&#1080;&#1074;&#1086;&#1081;-&#1086;&#1096;&#1080;&#1073;&#1086;&#1082;/" TargetMode="External"/><Relationship Id="rId5" Type="http://schemas.openxmlformats.org/officeDocument/2006/relationships/hyperlink" Target="https://www.kaggle.com/code/skalskip/iris-data-visualization-and-knn-classification/notebook" TargetMode="External"/><Relationship Id="rId4" Type="http://schemas.openxmlformats.org/officeDocument/2006/relationships/hyperlink" Target="https://scikit-learn.org/stable/modules/neighbors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EDA, cross-validation, </a:t>
            </a:r>
            <a:r>
              <a:rPr lang="ru-RU" spc="-10" dirty="0">
                <a:solidFill>
                  <a:srgbClr val="FFFFFF"/>
                </a:solidFill>
              </a:rPr>
              <a:t>метрики качества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оно бывает – </a:t>
            </a:r>
            <a:r>
              <a:rPr lang="en-US" dirty="0"/>
              <a:t>Machine Learning</a:t>
            </a:r>
          </a:p>
        </p:txBody>
      </p:sp>
      <p:pic>
        <p:nvPicPr>
          <p:cNvPr id="4" name="Google Shape;324;p47">
            <a:extLst>
              <a:ext uri="{FF2B5EF4-FFF2-40B4-BE49-F238E27FC236}">
                <a16:creationId xmlns:a16="http://schemas.microsoft.com/office/drawing/2014/main" id="{9780F60A-CE00-D142-AAC4-A615439AAE7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9400" y="1047750"/>
            <a:ext cx="5890225" cy="39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7B3191-E76B-2349-A7B5-93A5CFA38AB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6763" r="16538"/>
          <a:stretch/>
        </p:blipFill>
        <p:spPr>
          <a:xfrm flipH="1">
            <a:off x="304800" y="1504950"/>
            <a:ext cx="2362200" cy="29774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1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</a:t>
            </a:r>
            <a:r>
              <a:rPr lang="ru-RU" dirty="0"/>
              <a:t> – с учителем и без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B3191-E76B-2349-A7B5-93A5CFA38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63" r="16538"/>
          <a:stretch/>
        </p:blipFill>
        <p:spPr>
          <a:xfrm>
            <a:off x="7963232" y="125551"/>
            <a:ext cx="1032216" cy="1301073"/>
          </a:xfrm>
          <a:prstGeom prst="rect">
            <a:avLst/>
          </a:prstGeom>
          <a:ln>
            <a:noFill/>
          </a:ln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613A85EE-6E4C-8949-BA00-9F00FCE753D3}"/>
              </a:ext>
            </a:extLst>
          </p:cNvPr>
          <p:cNvSpPr txBox="1"/>
          <p:nvPr/>
        </p:nvSpPr>
        <p:spPr>
          <a:xfrm>
            <a:off x="4566163" y="3196685"/>
            <a:ext cx="181546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Microsoft Sans Serif"/>
                <a:cs typeface="Microsoft Sans Serif"/>
              </a:rPr>
              <a:t>Кластеризация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824B6A7-826F-434F-AFDC-615A4D85F92E}"/>
              </a:ext>
            </a:extLst>
          </p:cNvPr>
          <p:cNvSpPr txBox="1"/>
          <p:nvPr/>
        </p:nvSpPr>
        <p:spPr>
          <a:xfrm>
            <a:off x="2047383" y="3196622"/>
            <a:ext cx="124841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Microsoft Sans Serif"/>
                <a:cs typeface="Microsoft Sans Serif"/>
              </a:rPr>
              <a:t>Регрессия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12" name="object 9">
            <a:extLst>
              <a:ext uri="{FF2B5EF4-FFF2-40B4-BE49-F238E27FC236}">
                <a16:creationId xmlns:a16="http://schemas.microsoft.com/office/drawing/2014/main" id="{8B802889-53AA-7846-AB59-CA82F4313D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794" y="3687410"/>
            <a:ext cx="623512" cy="547958"/>
          </a:xfrm>
          <a:prstGeom prst="rect">
            <a:avLst/>
          </a:prstGeom>
        </p:spPr>
      </p:pic>
      <p:pic>
        <p:nvPicPr>
          <p:cNvPr id="13" name="object 10">
            <a:extLst>
              <a:ext uri="{FF2B5EF4-FFF2-40B4-BE49-F238E27FC236}">
                <a16:creationId xmlns:a16="http://schemas.microsoft.com/office/drawing/2014/main" id="{2553BC0A-D489-5E4F-84F1-DD9F850B451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038" y="3687410"/>
            <a:ext cx="650223" cy="579248"/>
          </a:xfrm>
          <a:prstGeom prst="rect">
            <a:avLst/>
          </a:prstGeom>
        </p:spPr>
      </p:pic>
      <p:pic>
        <p:nvPicPr>
          <p:cNvPr id="14" name="object 11">
            <a:extLst>
              <a:ext uri="{FF2B5EF4-FFF2-40B4-BE49-F238E27FC236}">
                <a16:creationId xmlns:a16="http://schemas.microsoft.com/office/drawing/2014/main" id="{E1E214D1-F42F-774E-9C37-64D85380702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1551" y="3683220"/>
            <a:ext cx="1295587" cy="812165"/>
          </a:xfrm>
          <a:prstGeom prst="rect">
            <a:avLst/>
          </a:prstGeom>
        </p:spPr>
      </p:pic>
      <p:sp>
        <p:nvSpPr>
          <p:cNvPr id="17" name="object 14">
            <a:extLst>
              <a:ext uri="{FF2B5EF4-FFF2-40B4-BE49-F238E27FC236}">
                <a16:creationId xmlns:a16="http://schemas.microsoft.com/office/drawing/2014/main" id="{BBCBC759-7E6B-FA40-8AB9-3BF37029EB04}"/>
              </a:ext>
            </a:extLst>
          </p:cNvPr>
          <p:cNvSpPr txBox="1"/>
          <p:nvPr/>
        </p:nvSpPr>
        <p:spPr>
          <a:xfrm>
            <a:off x="6338770" y="3399059"/>
            <a:ext cx="155257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0" algn="ctr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Microsoft Sans Serif"/>
                <a:cs typeface="Microsoft Sans Serif"/>
              </a:rPr>
              <a:t>Снижение 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р</a:t>
            </a:r>
            <a:r>
              <a:rPr sz="1600" spc="-50" dirty="0">
                <a:latin typeface="Microsoft Sans Serif"/>
                <a:cs typeface="Microsoft Sans Serif"/>
              </a:rPr>
              <a:t>а</a:t>
            </a:r>
            <a:r>
              <a:rPr sz="1600" spc="-35" dirty="0">
                <a:latin typeface="Microsoft Sans Serif"/>
                <a:cs typeface="Microsoft Sans Serif"/>
              </a:rPr>
              <a:t>з</a:t>
            </a:r>
            <a:r>
              <a:rPr sz="1600" spc="-10" dirty="0">
                <a:latin typeface="Microsoft Sans Serif"/>
                <a:cs typeface="Microsoft Sans Serif"/>
              </a:rPr>
              <a:t>мернос</a:t>
            </a:r>
            <a:r>
              <a:rPr sz="1600" spc="-20" dirty="0">
                <a:latin typeface="Microsoft Sans Serif"/>
                <a:cs typeface="Microsoft Sans Serif"/>
              </a:rPr>
              <a:t>т</a:t>
            </a:r>
            <a:r>
              <a:rPr sz="1600" dirty="0">
                <a:latin typeface="Microsoft Sans Serif"/>
                <a:cs typeface="Microsoft Sans Serif"/>
              </a:rPr>
              <a:t>и</a:t>
            </a:r>
          </a:p>
        </p:txBody>
      </p: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DA63E2AB-5918-2543-A331-DBD89AFB82B0}"/>
              </a:ext>
            </a:extLst>
          </p:cNvPr>
          <p:cNvGrpSpPr/>
          <p:nvPr/>
        </p:nvGrpSpPr>
        <p:grpSpPr>
          <a:xfrm>
            <a:off x="6047617" y="4150961"/>
            <a:ext cx="668020" cy="688975"/>
            <a:chOff x="8656319" y="5497067"/>
            <a:chExt cx="668020" cy="688975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7EA4C88B-FED1-CF4C-827C-8DD65B22035C}"/>
                </a:ext>
              </a:extLst>
            </p:cNvPr>
            <p:cNvSpPr/>
            <p:nvPr/>
          </p:nvSpPr>
          <p:spPr>
            <a:xfrm>
              <a:off x="8669273" y="5670422"/>
              <a:ext cx="481330" cy="502920"/>
            </a:xfrm>
            <a:custGeom>
              <a:avLst/>
              <a:gdLst/>
              <a:ahLst/>
              <a:cxnLst/>
              <a:rect l="l" t="t" r="r" b="b"/>
              <a:pathLst>
                <a:path w="481329" h="502920">
                  <a:moveTo>
                    <a:pt x="481202" y="0"/>
                  </a:moveTo>
                  <a:lnTo>
                    <a:pt x="0" y="0"/>
                  </a:lnTo>
                  <a:lnTo>
                    <a:pt x="0" y="502538"/>
                  </a:lnTo>
                  <a:lnTo>
                    <a:pt x="481202" y="502538"/>
                  </a:lnTo>
                  <a:lnTo>
                    <a:pt x="4812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CA5626B2-3E4D-274C-BF5D-F2BFD1A1445A}"/>
                </a:ext>
              </a:extLst>
            </p:cNvPr>
            <p:cNvSpPr/>
            <p:nvPr/>
          </p:nvSpPr>
          <p:spPr>
            <a:xfrm>
              <a:off x="9150476" y="5510021"/>
              <a:ext cx="160655" cy="662940"/>
            </a:xfrm>
            <a:custGeom>
              <a:avLst/>
              <a:gdLst/>
              <a:ahLst/>
              <a:cxnLst/>
              <a:rect l="l" t="t" r="r" b="b"/>
              <a:pathLst>
                <a:path w="160654" h="662939">
                  <a:moveTo>
                    <a:pt x="160400" y="0"/>
                  </a:moveTo>
                  <a:lnTo>
                    <a:pt x="0" y="160400"/>
                  </a:lnTo>
                  <a:lnTo>
                    <a:pt x="0" y="662939"/>
                  </a:lnTo>
                  <a:lnTo>
                    <a:pt x="160400" y="502538"/>
                  </a:lnTo>
                  <a:lnTo>
                    <a:pt x="160400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6367EBE3-6E4B-5C44-89B7-ECF67D8DF463}"/>
                </a:ext>
              </a:extLst>
            </p:cNvPr>
            <p:cNvSpPr/>
            <p:nvPr/>
          </p:nvSpPr>
          <p:spPr>
            <a:xfrm>
              <a:off x="8669273" y="5510021"/>
              <a:ext cx="641985" cy="160655"/>
            </a:xfrm>
            <a:custGeom>
              <a:avLst/>
              <a:gdLst/>
              <a:ahLst/>
              <a:cxnLst/>
              <a:rect l="l" t="t" r="r" b="b"/>
              <a:pathLst>
                <a:path w="641984" h="160654">
                  <a:moveTo>
                    <a:pt x="641603" y="0"/>
                  </a:moveTo>
                  <a:lnTo>
                    <a:pt x="160400" y="0"/>
                  </a:lnTo>
                  <a:lnTo>
                    <a:pt x="0" y="160400"/>
                  </a:lnTo>
                  <a:lnTo>
                    <a:pt x="481202" y="160400"/>
                  </a:lnTo>
                  <a:lnTo>
                    <a:pt x="641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DF4BDD49-6C5D-7248-A3D0-00C44FFBCF97}"/>
                </a:ext>
              </a:extLst>
            </p:cNvPr>
            <p:cNvSpPr/>
            <p:nvPr/>
          </p:nvSpPr>
          <p:spPr>
            <a:xfrm>
              <a:off x="8669273" y="5510021"/>
              <a:ext cx="641985" cy="662940"/>
            </a:xfrm>
            <a:custGeom>
              <a:avLst/>
              <a:gdLst/>
              <a:ahLst/>
              <a:cxnLst/>
              <a:rect l="l" t="t" r="r" b="b"/>
              <a:pathLst>
                <a:path w="641984" h="662939">
                  <a:moveTo>
                    <a:pt x="0" y="160400"/>
                  </a:moveTo>
                  <a:lnTo>
                    <a:pt x="160400" y="0"/>
                  </a:lnTo>
                  <a:lnTo>
                    <a:pt x="641603" y="0"/>
                  </a:lnTo>
                  <a:lnTo>
                    <a:pt x="641603" y="502538"/>
                  </a:lnTo>
                  <a:lnTo>
                    <a:pt x="481202" y="662939"/>
                  </a:lnTo>
                  <a:lnTo>
                    <a:pt x="0" y="662939"/>
                  </a:lnTo>
                  <a:lnTo>
                    <a:pt x="0" y="160400"/>
                  </a:lnTo>
                  <a:close/>
                </a:path>
                <a:path w="641984" h="662939">
                  <a:moveTo>
                    <a:pt x="0" y="160400"/>
                  </a:moveTo>
                  <a:lnTo>
                    <a:pt x="481202" y="160400"/>
                  </a:lnTo>
                  <a:lnTo>
                    <a:pt x="641603" y="0"/>
                  </a:lnTo>
                </a:path>
                <a:path w="641984" h="662939">
                  <a:moveTo>
                    <a:pt x="481202" y="160400"/>
                  </a:moveTo>
                  <a:lnTo>
                    <a:pt x="481202" y="662939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0">
            <a:extLst>
              <a:ext uri="{FF2B5EF4-FFF2-40B4-BE49-F238E27FC236}">
                <a16:creationId xmlns:a16="http://schemas.microsoft.com/office/drawing/2014/main" id="{38322B6A-7E9D-4C40-8B7F-2C15C9B66DB0}"/>
              </a:ext>
            </a:extLst>
          </p:cNvPr>
          <p:cNvGrpSpPr/>
          <p:nvPr/>
        </p:nvGrpSpPr>
        <p:grpSpPr>
          <a:xfrm>
            <a:off x="7096361" y="4169947"/>
            <a:ext cx="571500" cy="574675"/>
            <a:chOff x="9816083" y="5497067"/>
            <a:chExt cx="571500" cy="574675"/>
          </a:xfrm>
        </p:grpSpPr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C00717AF-53C9-134B-B5E4-DD6510585618}"/>
                </a:ext>
              </a:extLst>
            </p:cNvPr>
            <p:cNvSpPr/>
            <p:nvPr/>
          </p:nvSpPr>
          <p:spPr>
            <a:xfrm>
              <a:off x="9829037" y="5510021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545592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545592" y="548639"/>
                  </a:lnTo>
                  <a:lnTo>
                    <a:pt x="545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31ED7D92-B420-9F4A-9727-32B7A1973BE3}"/>
                </a:ext>
              </a:extLst>
            </p:cNvPr>
            <p:cNvSpPr/>
            <p:nvPr/>
          </p:nvSpPr>
          <p:spPr>
            <a:xfrm>
              <a:off x="9829037" y="5510021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0" y="548639"/>
                  </a:moveTo>
                  <a:lnTo>
                    <a:pt x="545592" y="54863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4863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3">
            <a:extLst>
              <a:ext uri="{FF2B5EF4-FFF2-40B4-BE49-F238E27FC236}">
                <a16:creationId xmlns:a16="http://schemas.microsoft.com/office/drawing/2014/main" id="{D54F2E5B-0960-5D4C-921F-55805ECB07AE}"/>
              </a:ext>
            </a:extLst>
          </p:cNvPr>
          <p:cNvSpPr/>
          <p:nvPr/>
        </p:nvSpPr>
        <p:spPr>
          <a:xfrm>
            <a:off x="6724424" y="4419185"/>
            <a:ext cx="354965" cy="76200"/>
          </a:xfrm>
          <a:custGeom>
            <a:avLst/>
            <a:gdLst/>
            <a:ahLst/>
            <a:cxnLst/>
            <a:rect l="l" t="t" r="r" b="b"/>
            <a:pathLst>
              <a:path w="354965" h="76200">
                <a:moveTo>
                  <a:pt x="278384" y="0"/>
                </a:moveTo>
                <a:lnTo>
                  <a:pt x="278384" y="76200"/>
                </a:lnTo>
                <a:lnTo>
                  <a:pt x="341884" y="44450"/>
                </a:lnTo>
                <a:lnTo>
                  <a:pt x="291084" y="44450"/>
                </a:lnTo>
                <a:lnTo>
                  <a:pt x="291084" y="31750"/>
                </a:lnTo>
                <a:lnTo>
                  <a:pt x="341884" y="31750"/>
                </a:lnTo>
                <a:lnTo>
                  <a:pt x="278384" y="0"/>
                </a:lnTo>
                <a:close/>
              </a:path>
              <a:path w="354965" h="76200">
                <a:moveTo>
                  <a:pt x="27838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78384" y="44450"/>
                </a:lnTo>
                <a:lnTo>
                  <a:pt x="278384" y="31750"/>
                </a:lnTo>
                <a:close/>
              </a:path>
              <a:path w="354965" h="76200">
                <a:moveTo>
                  <a:pt x="341884" y="31750"/>
                </a:moveTo>
                <a:lnTo>
                  <a:pt x="291084" y="31750"/>
                </a:lnTo>
                <a:lnTo>
                  <a:pt x="291084" y="44450"/>
                </a:lnTo>
                <a:lnTo>
                  <a:pt x="341884" y="44450"/>
                </a:lnTo>
                <a:lnTo>
                  <a:pt x="354584" y="38100"/>
                </a:lnTo>
                <a:lnTo>
                  <a:pt x="34188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52CD31C4-FC61-8042-B5A7-15B7F444E281}"/>
              </a:ext>
            </a:extLst>
          </p:cNvPr>
          <p:cNvSpPr txBox="1"/>
          <p:nvPr/>
        </p:nvSpPr>
        <p:spPr>
          <a:xfrm>
            <a:off x="101938" y="3196686"/>
            <a:ext cx="16002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Microsoft Sans Serif"/>
                <a:cs typeface="Microsoft Sans Serif"/>
              </a:rPr>
              <a:t>Классификация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28" name="object 25">
            <a:extLst>
              <a:ext uri="{FF2B5EF4-FFF2-40B4-BE49-F238E27FC236}">
                <a16:creationId xmlns:a16="http://schemas.microsoft.com/office/drawing/2014/main" id="{3ACC84D7-BA8E-E941-8855-FED0CDF176D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33017" y="3647665"/>
            <a:ext cx="1019411" cy="883402"/>
          </a:xfrm>
          <a:prstGeom prst="rect">
            <a:avLst/>
          </a:prstGeom>
        </p:spPr>
      </p:pic>
      <p:sp>
        <p:nvSpPr>
          <p:cNvPr id="29" name="object 26">
            <a:extLst>
              <a:ext uri="{FF2B5EF4-FFF2-40B4-BE49-F238E27FC236}">
                <a16:creationId xmlns:a16="http://schemas.microsoft.com/office/drawing/2014/main" id="{48CA0DD0-6729-3941-97D3-5172A1180CAA}"/>
              </a:ext>
            </a:extLst>
          </p:cNvPr>
          <p:cNvSpPr txBox="1"/>
          <p:nvPr/>
        </p:nvSpPr>
        <p:spPr>
          <a:xfrm>
            <a:off x="7744508" y="2763424"/>
            <a:ext cx="11982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0"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Microsoft Sans Serif"/>
                <a:cs typeface="Microsoft Sans Serif"/>
              </a:rPr>
              <a:t>Поиск 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аномалий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30" name="object 27">
            <a:extLst>
              <a:ext uri="{FF2B5EF4-FFF2-40B4-BE49-F238E27FC236}">
                <a16:creationId xmlns:a16="http://schemas.microsoft.com/office/drawing/2014/main" id="{C39D17B6-CF0E-0040-8CE5-18E4646BDF9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65969" y="3455730"/>
            <a:ext cx="829479" cy="575676"/>
          </a:xfrm>
          <a:prstGeom prst="rect">
            <a:avLst/>
          </a:prstGeom>
        </p:spPr>
      </p:pic>
      <p:sp>
        <p:nvSpPr>
          <p:cNvPr id="32" name="object 29">
            <a:extLst>
              <a:ext uri="{FF2B5EF4-FFF2-40B4-BE49-F238E27FC236}">
                <a16:creationId xmlns:a16="http://schemas.microsoft.com/office/drawing/2014/main" id="{44A93502-A150-7745-ABBB-1594C0DD16BC}"/>
              </a:ext>
            </a:extLst>
          </p:cNvPr>
          <p:cNvSpPr txBox="1"/>
          <p:nvPr/>
        </p:nvSpPr>
        <p:spPr>
          <a:xfrm>
            <a:off x="875763" y="989995"/>
            <a:ext cx="1597660" cy="3981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latin typeface="Microsoft Sans Serif"/>
                <a:cs typeface="Microsoft Sans Serif"/>
              </a:rPr>
              <a:t>Supervised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learning</a:t>
            </a:r>
            <a:endParaRPr lang="ru-RU" sz="140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lang="en-US" sz="1050" dirty="0">
                <a:latin typeface="Microsoft Sans Serif"/>
                <a:cs typeface="Microsoft Sans Serif"/>
              </a:rPr>
              <a:t>C </a:t>
            </a:r>
            <a:r>
              <a:rPr lang="ru-RU" sz="1100" dirty="0">
                <a:latin typeface="Microsoft Sans Serif"/>
                <a:cs typeface="Microsoft Sans Serif"/>
              </a:rPr>
              <a:t>учителем</a:t>
            </a: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5BE08F5-AA62-1944-89BE-65C89DA5F3CF}"/>
              </a:ext>
            </a:extLst>
          </p:cNvPr>
          <p:cNvSpPr txBox="1"/>
          <p:nvPr/>
        </p:nvSpPr>
        <p:spPr>
          <a:xfrm>
            <a:off x="4745617" y="989995"/>
            <a:ext cx="1794510" cy="406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30"/>
              </a:lnSpc>
            </a:pPr>
            <a:r>
              <a:rPr sz="1400" spc="-5" dirty="0">
                <a:latin typeface="Microsoft Sans Serif"/>
                <a:cs typeface="Microsoft Sans Serif"/>
              </a:rPr>
              <a:t>Unsupervised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learning</a:t>
            </a:r>
            <a:endParaRPr lang="ru-RU" sz="1400" spc="-5" dirty="0">
              <a:latin typeface="Microsoft Sans Serif"/>
              <a:cs typeface="Microsoft Sans Serif"/>
            </a:endParaRPr>
          </a:p>
          <a:p>
            <a:pPr algn="ctr">
              <a:lnSpc>
                <a:spcPts val="1630"/>
              </a:lnSpc>
            </a:pPr>
            <a:r>
              <a:rPr lang="ru-RU" sz="1100" dirty="0">
                <a:latin typeface="Microsoft Sans Serif"/>
                <a:cs typeface="Microsoft Sans Serif"/>
              </a:rPr>
              <a:t>Без учителя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D43C75-C427-6B41-9EF1-5EEC760C8B80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902038" y="2722329"/>
            <a:ext cx="772555" cy="474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A22C13-5116-9D47-8926-ED7D3E16AEA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674593" y="2722329"/>
            <a:ext cx="996995" cy="474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5A9075-4833-8948-B159-CD9665131E92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5473895" y="2715823"/>
            <a:ext cx="168977" cy="4808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EA423D-5C99-3C47-8C0C-47772A30468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5642872" y="2715823"/>
            <a:ext cx="1472186" cy="6832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187C9C-D987-AA41-9713-03BCFFA5CDA5}"/>
              </a:ext>
            </a:extLst>
          </p:cNvPr>
          <p:cNvCxnSpPr>
            <a:cxnSpLocks/>
            <a:stCxn id="10" idx="3"/>
            <a:endCxn id="29" idx="0"/>
          </p:cNvCxnSpPr>
          <p:nvPr/>
        </p:nvCxnSpPr>
        <p:spPr>
          <a:xfrm>
            <a:off x="6668329" y="2129847"/>
            <a:ext cx="1675302" cy="6335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17AA98-4C22-5043-8A89-A7D369DA7E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5" y="1543871"/>
            <a:ext cx="2050915" cy="1171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D0AD82-B0F6-1241-B364-BC7045189A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14" y="1543871"/>
            <a:ext cx="2050915" cy="11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r>
              <a:rPr lang="ru-RU" dirty="0"/>
              <a:t> –</a:t>
            </a:r>
            <a:r>
              <a:rPr lang="en-US" dirty="0"/>
              <a:t>  </a:t>
            </a:r>
            <a:r>
              <a:rPr lang="ru-RU" dirty="0"/>
              <a:t>обучение с учителем</a:t>
            </a:r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824B6A7-826F-434F-AFDC-615A4D85F92E}"/>
              </a:ext>
            </a:extLst>
          </p:cNvPr>
          <p:cNvSpPr txBox="1"/>
          <p:nvPr/>
        </p:nvSpPr>
        <p:spPr>
          <a:xfrm>
            <a:off x="7213915" y="3277329"/>
            <a:ext cx="124841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Microsoft Sans Serif"/>
                <a:cs typeface="Microsoft Sans Serif"/>
              </a:rPr>
              <a:t>Регрессия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12" name="object 9">
            <a:extLst>
              <a:ext uri="{FF2B5EF4-FFF2-40B4-BE49-F238E27FC236}">
                <a16:creationId xmlns:a16="http://schemas.microsoft.com/office/drawing/2014/main" id="{8B802889-53AA-7846-AB59-CA82F4313D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663" y="3972301"/>
            <a:ext cx="623512" cy="547958"/>
          </a:xfrm>
          <a:prstGeom prst="rect">
            <a:avLst/>
          </a:prstGeom>
        </p:spPr>
      </p:pic>
      <p:pic>
        <p:nvPicPr>
          <p:cNvPr id="13" name="object 10">
            <a:extLst>
              <a:ext uri="{FF2B5EF4-FFF2-40B4-BE49-F238E27FC236}">
                <a16:creationId xmlns:a16="http://schemas.microsoft.com/office/drawing/2014/main" id="{2553BC0A-D489-5E4F-84F1-DD9F850B451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3907" y="3972301"/>
            <a:ext cx="650223" cy="579248"/>
          </a:xfrm>
          <a:prstGeom prst="rect">
            <a:avLst/>
          </a:prstGeom>
        </p:spPr>
      </p:pic>
      <p:pic>
        <p:nvPicPr>
          <p:cNvPr id="14" name="object 11">
            <a:extLst>
              <a:ext uri="{FF2B5EF4-FFF2-40B4-BE49-F238E27FC236}">
                <a16:creationId xmlns:a16="http://schemas.microsoft.com/office/drawing/2014/main" id="{E1E214D1-F42F-774E-9C37-64D85380702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72812" y="3753571"/>
            <a:ext cx="1295587" cy="812165"/>
          </a:xfrm>
          <a:prstGeom prst="rect">
            <a:avLst/>
          </a:prstGeom>
        </p:spPr>
      </p:pic>
      <p:sp>
        <p:nvSpPr>
          <p:cNvPr id="27" name="object 24">
            <a:extLst>
              <a:ext uri="{FF2B5EF4-FFF2-40B4-BE49-F238E27FC236}">
                <a16:creationId xmlns:a16="http://schemas.microsoft.com/office/drawing/2014/main" id="{52CD31C4-FC61-8042-B5A7-15B7F444E281}"/>
              </a:ext>
            </a:extLst>
          </p:cNvPr>
          <p:cNvSpPr txBox="1"/>
          <p:nvPr/>
        </p:nvSpPr>
        <p:spPr>
          <a:xfrm>
            <a:off x="463807" y="3481577"/>
            <a:ext cx="16002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Microsoft Sans Serif"/>
                <a:cs typeface="Microsoft Sans Serif"/>
              </a:rPr>
              <a:t>Классификация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44A93502-A150-7745-ABBB-1594C0DD16BC}"/>
              </a:ext>
            </a:extLst>
          </p:cNvPr>
          <p:cNvSpPr txBox="1"/>
          <p:nvPr/>
        </p:nvSpPr>
        <p:spPr>
          <a:xfrm>
            <a:off x="3503228" y="1027274"/>
            <a:ext cx="1597660" cy="3981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latin typeface="Microsoft Sans Serif"/>
                <a:cs typeface="Microsoft Sans Serif"/>
              </a:rPr>
              <a:t>Supervised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learning</a:t>
            </a:r>
            <a:endParaRPr lang="ru-RU" sz="140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lang="en-US" sz="1050" dirty="0">
                <a:latin typeface="Microsoft Sans Serif"/>
                <a:cs typeface="Microsoft Sans Serif"/>
              </a:rPr>
              <a:t>C </a:t>
            </a:r>
            <a:r>
              <a:rPr lang="ru-RU" sz="1100" dirty="0">
                <a:latin typeface="Microsoft Sans Serif"/>
                <a:cs typeface="Microsoft Sans Serif"/>
              </a:rPr>
              <a:t>учителем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7AA98-4C22-5043-8A89-A7D369DA7E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21" y="1533901"/>
            <a:ext cx="4267202" cy="2438400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F29B15C-830E-C146-9A02-2E2AC798716F}"/>
              </a:ext>
            </a:extLst>
          </p:cNvPr>
          <p:cNvCxnSpPr>
            <a:stCxn id="4" idx="3"/>
            <a:endCxn id="11" idx="0"/>
          </p:cNvCxnSpPr>
          <p:nvPr/>
        </p:nvCxnSpPr>
        <p:spPr>
          <a:xfrm>
            <a:off x="6584423" y="2753101"/>
            <a:ext cx="1253697" cy="524228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6A1FF8FD-CFE5-AE4B-A031-6C8F3C56816B}"/>
              </a:ext>
            </a:extLst>
          </p:cNvPr>
          <p:cNvCxnSpPr>
            <a:cxnSpLocks/>
            <a:stCxn id="4" idx="1"/>
            <a:endCxn id="27" idx="0"/>
          </p:cNvCxnSpPr>
          <p:nvPr/>
        </p:nvCxnSpPr>
        <p:spPr>
          <a:xfrm rot="10800000" flipV="1">
            <a:off x="1263907" y="2753101"/>
            <a:ext cx="1053314" cy="728476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6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</a:t>
            </a:r>
            <a:r>
              <a:rPr lang="ru-RU" dirty="0"/>
              <a:t> –</a:t>
            </a:r>
            <a:r>
              <a:rPr lang="en-US" dirty="0"/>
              <a:t> </a:t>
            </a:r>
            <a:r>
              <a:rPr lang="ru-RU" dirty="0"/>
              <a:t>обучение с учителем</a:t>
            </a:r>
            <a:endParaRPr lang="en-US" dirty="0"/>
          </a:p>
        </p:txBody>
      </p:sp>
      <p:pic>
        <p:nvPicPr>
          <p:cNvPr id="12" name="object 9">
            <a:extLst>
              <a:ext uri="{FF2B5EF4-FFF2-40B4-BE49-F238E27FC236}">
                <a16:creationId xmlns:a16="http://schemas.microsoft.com/office/drawing/2014/main" id="{8B802889-53AA-7846-AB59-CA82F4313D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4087" y="3188593"/>
            <a:ext cx="1251514" cy="1099862"/>
          </a:xfrm>
          <a:prstGeom prst="rect">
            <a:avLst/>
          </a:prstGeom>
        </p:spPr>
      </p:pic>
      <p:pic>
        <p:nvPicPr>
          <p:cNvPr id="13" name="object 10">
            <a:extLst>
              <a:ext uri="{FF2B5EF4-FFF2-40B4-BE49-F238E27FC236}">
                <a16:creationId xmlns:a16="http://schemas.microsoft.com/office/drawing/2014/main" id="{2553BC0A-D489-5E4F-84F1-DD9F850B451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2886" y="3209444"/>
            <a:ext cx="1251514" cy="1114905"/>
          </a:xfrm>
          <a:prstGeom prst="rect">
            <a:avLst/>
          </a:prstGeom>
        </p:spPr>
      </p:pic>
      <p:sp>
        <p:nvSpPr>
          <p:cNvPr id="27" name="object 24">
            <a:extLst>
              <a:ext uri="{FF2B5EF4-FFF2-40B4-BE49-F238E27FC236}">
                <a16:creationId xmlns:a16="http://schemas.microsoft.com/office/drawing/2014/main" id="{52CD31C4-FC61-8042-B5A7-15B7F444E281}"/>
              </a:ext>
            </a:extLst>
          </p:cNvPr>
          <p:cNvSpPr txBox="1"/>
          <p:nvPr/>
        </p:nvSpPr>
        <p:spPr>
          <a:xfrm>
            <a:off x="2209800" y="2772106"/>
            <a:ext cx="2438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Microsoft Sans Serif"/>
                <a:cs typeface="Microsoft Sans Serif"/>
              </a:rPr>
              <a:t>Классификация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44A93502-A150-7745-ABBB-1594C0DD16BC}"/>
              </a:ext>
            </a:extLst>
          </p:cNvPr>
          <p:cNvSpPr txBox="1"/>
          <p:nvPr/>
        </p:nvSpPr>
        <p:spPr>
          <a:xfrm>
            <a:off x="5791200" y="1043314"/>
            <a:ext cx="1597660" cy="3981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latin typeface="Microsoft Sans Serif"/>
                <a:cs typeface="Microsoft Sans Serif"/>
              </a:rPr>
              <a:t>Supervised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learning</a:t>
            </a:r>
            <a:endParaRPr lang="ru-RU" sz="140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lang="en-US" sz="1050" dirty="0">
                <a:latin typeface="Microsoft Sans Serif"/>
                <a:cs typeface="Microsoft Sans Serif"/>
              </a:rPr>
              <a:t>C </a:t>
            </a:r>
            <a:r>
              <a:rPr lang="ru-RU" sz="1100" dirty="0">
                <a:latin typeface="Microsoft Sans Serif"/>
                <a:cs typeface="Microsoft Sans Serif"/>
              </a:rPr>
              <a:t>учителем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7AA98-4C22-5043-8A89-A7D369DA7E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771" y="1535065"/>
            <a:ext cx="2164823" cy="1237041"/>
          </a:xfrm>
          <a:prstGeom prst="rect">
            <a:avLst/>
          </a:prstGeom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6A1FF8FD-CFE5-AE4B-A031-6C8F3C56816B}"/>
              </a:ext>
            </a:extLst>
          </p:cNvPr>
          <p:cNvCxnSpPr>
            <a:cxnSpLocks/>
            <a:stCxn id="4" idx="1"/>
            <a:endCxn id="27" idx="0"/>
          </p:cNvCxnSpPr>
          <p:nvPr/>
        </p:nvCxnSpPr>
        <p:spPr>
          <a:xfrm rot="10800000" flipV="1">
            <a:off x="3429001" y="2153586"/>
            <a:ext cx="2211771" cy="618520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FEA3A0E7-B96E-CC4F-A16F-5E3F91F5D140}"/>
              </a:ext>
            </a:extLst>
          </p:cNvPr>
          <p:cNvSpPr/>
          <p:nvPr/>
        </p:nvSpPr>
        <p:spPr>
          <a:xfrm>
            <a:off x="1684591" y="2158584"/>
            <a:ext cx="3412065" cy="2495862"/>
          </a:xfrm>
          <a:custGeom>
            <a:avLst/>
            <a:gdLst>
              <a:gd name="connsiteX0" fmla="*/ 1710681 w 3412065"/>
              <a:gd name="connsiteY0" fmla="*/ 179882 h 2495862"/>
              <a:gd name="connsiteX1" fmla="*/ 893717 w 3412065"/>
              <a:gd name="connsiteY1" fmla="*/ 194872 h 2495862"/>
              <a:gd name="connsiteX2" fmla="*/ 818766 w 3412065"/>
              <a:gd name="connsiteY2" fmla="*/ 202367 h 2495862"/>
              <a:gd name="connsiteX3" fmla="*/ 781291 w 3412065"/>
              <a:gd name="connsiteY3" fmla="*/ 209862 h 2495862"/>
              <a:gd name="connsiteX4" fmla="*/ 728825 w 3412065"/>
              <a:gd name="connsiteY4" fmla="*/ 217357 h 2495862"/>
              <a:gd name="connsiteX5" fmla="*/ 698845 w 3412065"/>
              <a:gd name="connsiteY5" fmla="*/ 224852 h 2495862"/>
              <a:gd name="connsiteX6" fmla="*/ 631389 w 3412065"/>
              <a:gd name="connsiteY6" fmla="*/ 239842 h 2495862"/>
              <a:gd name="connsiteX7" fmla="*/ 586419 w 3412065"/>
              <a:gd name="connsiteY7" fmla="*/ 254832 h 2495862"/>
              <a:gd name="connsiteX8" fmla="*/ 541448 w 3412065"/>
              <a:gd name="connsiteY8" fmla="*/ 269823 h 2495862"/>
              <a:gd name="connsiteX9" fmla="*/ 518963 w 3412065"/>
              <a:gd name="connsiteY9" fmla="*/ 277318 h 2495862"/>
              <a:gd name="connsiteX10" fmla="*/ 481488 w 3412065"/>
              <a:gd name="connsiteY10" fmla="*/ 299803 h 2495862"/>
              <a:gd name="connsiteX11" fmla="*/ 459002 w 3412065"/>
              <a:gd name="connsiteY11" fmla="*/ 307298 h 2495862"/>
              <a:gd name="connsiteX12" fmla="*/ 399042 w 3412065"/>
              <a:gd name="connsiteY12" fmla="*/ 337278 h 2495862"/>
              <a:gd name="connsiteX13" fmla="*/ 369061 w 3412065"/>
              <a:gd name="connsiteY13" fmla="*/ 359764 h 2495862"/>
              <a:gd name="connsiteX14" fmla="*/ 339081 w 3412065"/>
              <a:gd name="connsiteY14" fmla="*/ 374754 h 2495862"/>
              <a:gd name="connsiteX15" fmla="*/ 286616 w 3412065"/>
              <a:gd name="connsiteY15" fmla="*/ 427219 h 2495862"/>
              <a:gd name="connsiteX16" fmla="*/ 256635 w 3412065"/>
              <a:gd name="connsiteY16" fmla="*/ 457200 h 2495862"/>
              <a:gd name="connsiteX17" fmla="*/ 189179 w 3412065"/>
              <a:gd name="connsiteY17" fmla="*/ 539646 h 2495862"/>
              <a:gd name="connsiteX18" fmla="*/ 174189 w 3412065"/>
              <a:gd name="connsiteY18" fmla="*/ 569626 h 2495862"/>
              <a:gd name="connsiteX19" fmla="*/ 144209 w 3412065"/>
              <a:gd name="connsiteY19" fmla="*/ 622091 h 2495862"/>
              <a:gd name="connsiteX20" fmla="*/ 129219 w 3412065"/>
              <a:gd name="connsiteY20" fmla="*/ 667062 h 2495862"/>
              <a:gd name="connsiteX21" fmla="*/ 121724 w 3412065"/>
              <a:gd name="connsiteY21" fmla="*/ 689547 h 2495862"/>
              <a:gd name="connsiteX22" fmla="*/ 114229 w 3412065"/>
              <a:gd name="connsiteY22" fmla="*/ 712032 h 2495862"/>
              <a:gd name="connsiteX23" fmla="*/ 99239 w 3412065"/>
              <a:gd name="connsiteY23" fmla="*/ 771993 h 2495862"/>
              <a:gd name="connsiteX24" fmla="*/ 91743 w 3412065"/>
              <a:gd name="connsiteY24" fmla="*/ 801973 h 2495862"/>
              <a:gd name="connsiteX25" fmla="*/ 69258 w 3412065"/>
              <a:gd name="connsiteY25" fmla="*/ 876924 h 2495862"/>
              <a:gd name="connsiteX26" fmla="*/ 54268 w 3412065"/>
              <a:gd name="connsiteY26" fmla="*/ 929390 h 2495862"/>
              <a:gd name="connsiteX27" fmla="*/ 39278 w 3412065"/>
              <a:gd name="connsiteY27" fmla="*/ 1019331 h 2495862"/>
              <a:gd name="connsiteX28" fmla="*/ 31783 w 3412065"/>
              <a:gd name="connsiteY28" fmla="*/ 1056806 h 2495862"/>
              <a:gd name="connsiteX29" fmla="*/ 24288 w 3412065"/>
              <a:gd name="connsiteY29" fmla="*/ 1086786 h 2495862"/>
              <a:gd name="connsiteX30" fmla="*/ 16793 w 3412065"/>
              <a:gd name="connsiteY30" fmla="*/ 1139252 h 2495862"/>
              <a:gd name="connsiteX31" fmla="*/ 9298 w 3412065"/>
              <a:gd name="connsiteY31" fmla="*/ 1176727 h 2495862"/>
              <a:gd name="connsiteX32" fmla="*/ 9298 w 3412065"/>
              <a:gd name="connsiteY32" fmla="*/ 1528996 h 2495862"/>
              <a:gd name="connsiteX33" fmla="*/ 16793 w 3412065"/>
              <a:gd name="connsiteY33" fmla="*/ 1566472 h 2495862"/>
              <a:gd name="connsiteX34" fmla="*/ 61763 w 3412065"/>
              <a:gd name="connsiteY34" fmla="*/ 1641423 h 2495862"/>
              <a:gd name="connsiteX35" fmla="*/ 99239 w 3412065"/>
              <a:gd name="connsiteY35" fmla="*/ 1693888 h 2495862"/>
              <a:gd name="connsiteX36" fmla="*/ 114229 w 3412065"/>
              <a:gd name="connsiteY36" fmla="*/ 1716373 h 2495862"/>
              <a:gd name="connsiteX37" fmla="*/ 159199 w 3412065"/>
              <a:gd name="connsiteY37" fmla="*/ 1761344 h 2495862"/>
              <a:gd name="connsiteX38" fmla="*/ 196675 w 3412065"/>
              <a:gd name="connsiteY38" fmla="*/ 1798819 h 2495862"/>
              <a:gd name="connsiteX39" fmla="*/ 211665 w 3412065"/>
              <a:gd name="connsiteY39" fmla="*/ 1821305 h 2495862"/>
              <a:gd name="connsiteX40" fmla="*/ 234150 w 3412065"/>
              <a:gd name="connsiteY40" fmla="*/ 1836295 h 2495862"/>
              <a:gd name="connsiteX41" fmla="*/ 264130 w 3412065"/>
              <a:gd name="connsiteY41" fmla="*/ 1858780 h 2495862"/>
              <a:gd name="connsiteX42" fmla="*/ 286616 w 3412065"/>
              <a:gd name="connsiteY42" fmla="*/ 1873770 h 2495862"/>
              <a:gd name="connsiteX43" fmla="*/ 316596 w 3412065"/>
              <a:gd name="connsiteY43" fmla="*/ 1903750 h 2495862"/>
              <a:gd name="connsiteX44" fmla="*/ 339081 w 3412065"/>
              <a:gd name="connsiteY44" fmla="*/ 1918741 h 2495862"/>
              <a:gd name="connsiteX45" fmla="*/ 376557 w 3412065"/>
              <a:gd name="connsiteY45" fmla="*/ 1948721 h 2495862"/>
              <a:gd name="connsiteX46" fmla="*/ 406537 w 3412065"/>
              <a:gd name="connsiteY46" fmla="*/ 1963711 h 2495862"/>
              <a:gd name="connsiteX47" fmla="*/ 481488 w 3412065"/>
              <a:gd name="connsiteY47" fmla="*/ 2008682 h 2495862"/>
              <a:gd name="connsiteX48" fmla="*/ 503973 w 3412065"/>
              <a:gd name="connsiteY48" fmla="*/ 2023672 h 2495862"/>
              <a:gd name="connsiteX49" fmla="*/ 526458 w 3412065"/>
              <a:gd name="connsiteY49" fmla="*/ 2031167 h 2495862"/>
              <a:gd name="connsiteX50" fmla="*/ 578924 w 3412065"/>
              <a:gd name="connsiteY50" fmla="*/ 2061147 h 2495862"/>
              <a:gd name="connsiteX51" fmla="*/ 616399 w 3412065"/>
              <a:gd name="connsiteY51" fmla="*/ 2076137 h 2495862"/>
              <a:gd name="connsiteX52" fmla="*/ 683855 w 3412065"/>
              <a:gd name="connsiteY52" fmla="*/ 2128603 h 2495862"/>
              <a:gd name="connsiteX53" fmla="*/ 706340 w 3412065"/>
              <a:gd name="connsiteY53" fmla="*/ 2143593 h 2495862"/>
              <a:gd name="connsiteX54" fmla="*/ 728825 w 3412065"/>
              <a:gd name="connsiteY54" fmla="*/ 2158583 h 2495862"/>
              <a:gd name="connsiteX55" fmla="*/ 743816 w 3412065"/>
              <a:gd name="connsiteY55" fmla="*/ 2173573 h 2495862"/>
              <a:gd name="connsiteX56" fmla="*/ 788786 w 3412065"/>
              <a:gd name="connsiteY56" fmla="*/ 2203554 h 2495862"/>
              <a:gd name="connsiteX57" fmla="*/ 878727 w 3412065"/>
              <a:gd name="connsiteY57" fmla="*/ 2271009 h 2495862"/>
              <a:gd name="connsiteX58" fmla="*/ 923698 w 3412065"/>
              <a:gd name="connsiteY58" fmla="*/ 2300990 h 2495862"/>
              <a:gd name="connsiteX59" fmla="*/ 946183 w 3412065"/>
              <a:gd name="connsiteY59" fmla="*/ 2315980 h 2495862"/>
              <a:gd name="connsiteX60" fmla="*/ 976163 w 3412065"/>
              <a:gd name="connsiteY60" fmla="*/ 2323475 h 2495862"/>
              <a:gd name="connsiteX61" fmla="*/ 1036124 w 3412065"/>
              <a:gd name="connsiteY61" fmla="*/ 2353455 h 2495862"/>
              <a:gd name="connsiteX62" fmla="*/ 1073599 w 3412065"/>
              <a:gd name="connsiteY62" fmla="*/ 2368446 h 2495862"/>
              <a:gd name="connsiteX63" fmla="*/ 1133560 w 3412065"/>
              <a:gd name="connsiteY63" fmla="*/ 2398426 h 2495862"/>
              <a:gd name="connsiteX64" fmla="*/ 1163540 w 3412065"/>
              <a:gd name="connsiteY64" fmla="*/ 2405921 h 2495862"/>
              <a:gd name="connsiteX65" fmla="*/ 1238491 w 3412065"/>
              <a:gd name="connsiteY65" fmla="*/ 2435901 h 2495862"/>
              <a:gd name="connsiteX66" fmla="*/ 1335927 w 3412065"/>
              <a:gd name="connsiteY66" fmla="*/ 2450891 h 2495862"/>
              <a:gd name="connsiteX67" fmla="*/ 1395888 w 3412065"/>
              <a:gd name="connsiteY67" fmla="*/ 2465882 h 2495862"/>
              <a:gd name="connsiteX68" fmla="*/ 1425868 w 3412065"/>
              <a:gd name="connsiteY68" fmla="*/ 2473377 h 2495862"/>
              <a:gd name="connsiteX69" fmla="*/ 1500819 w 3412065"/>
              <a:gd name="connsiteY69" fmla="*/ 2480872 h 2495862"/>
              <a:gd name="connsiteX70" fmla="*/ 1605750 w 3412065"/>
              <a:gd name="connsiteY70" fmla="*/ 2495862 h 2495862"/>
              <a:gd name="connsiteX71" fmla="*/ 1905553 w 3412065"/>
              <a:gd name="connsiteY71" fmla="*/ 2488367 h 2495862"/>
              <a:gd name="connsiteX72" fmla="*/ 2025475 w 3412065"/>
              <a:gd name="connsiteY72" fmla="*/ 2473377 h 2495862"/>
              <a:gd name="connsiteX73" fmla="*/ 2055455 w 3412065"/>
              <a:gd name="connsiteY73" fmla="*/ 2465882 h 2495862"/>
              <a:gd name="connsiteX74" fmla="*/ 2077940 w 3412065"/>
              <a:gd name="connsiteY74" fmla="*/ 2458386 h 2495862"/>
              <a:gd name="connsiteX75" fmla="*/ 2160386 w 3412065"/>
              <a:gd name="connsiteY75" fmla="*/ 2443396 h 2495862"/>
              <a:gd name="connsiteX76" fmla="*/ 2205357 w 3412065"/>
              <a:gd name="connsiteY76" fmla="*/ 2428406 h 2495862"/>
              <a:gd name="connsiteX77" fmla="*/ 2235337 w 3412065"/>
              <a:gd name="connsiteY77" fmla="*/ 2420911 h 2495862"/>
              <a:gd name="connsiteX78" fmla="*/ 2302793 w 3412065"/>
              <a:gd name="connsiteY78" fmla="*/ 2398426 h 2495862"/>
              <a:gd name="connsiteX79" fmla="*/ 2325278 w 3412065"/>
              <a:gd name="connsiteY79" fmla="*/ 2390931 h 2495862"/>
              <a:gd name="connsiteX80" fmla="*/ 2347763 w 3412065"/>
              <a:gd name="connsiteY80" fmla="*/ 2383436 h 2495862"/>
              <a:gd name="connsiteX81" fmla="*/ 2377743 w 3412065"/>
              <a:gd name="connsiteY81" fmla="*/ 2375941 h 2495862"/>
              <a:gd name="connsiteX82" fmla="*/ 2400229 w 3412065"/>
              <a:gd name="connsiteY82" fmla="*/ 2368446 h 2495862"/>
              <a:gd name="connsiteX83" fmla="*/ 2445199 w 3412065"/>
              <a:gd name="connsiteY83" fmla="*/ 2360950 h 2495862"/>
              <a:gd name="connsiteX84" fmla="*/ 2497665 w 3412065"/>
              <a:gd name="connsiteY84" fmla="*/ 2345960 h 2495862"/>
              <a:gd name="connsiteX85" fmla="*/ 2527645 w 3412065"/>
              <a:gd name="connsiteY85" fmla="*/ 2338465 h 2495862"/>
              <a:gd name="connsiteX86" fmla="*/ 2602596 w 3412065"/>
              <a:gd name="connsiteY86" fmla="*/ 2323475 h 2495862"/>
              <a:gd name="connsiteX87" fmla="*/ 2632576 w 3412065"/>
              <a:gd name="connsiteY87" fmla="*/ 2315980 h 2495862"/>
              <a:gd name="connsiteX88" fmla="*/ 2700032 w 3412065"/>
              <a:gd name="connsiteY88" fmla="*/ 2300990 h 2495862"/>
              <a:gd name="connsiteX89" fmla="*/ 2722517 w 3412065"/>
              <a:gd name="connsiteY89" fmla="*/ 2293495 h 2495862"/>
              <a:gd name="connsiteX90" fmla="*/ 2782478 w 3412065"/>
              <a:gd name="connsiteY90" fmla="*/ 2278505 h 2495862"/>
              <a:gd name="connsiteX91" fmla="*/ 2827448 w 3412065"/>
              <a:gd name="connsiteY91" fmla="*/ 2263514 h 2495862"/>
              <a:gd name="connsiteX92" fmla="*/ 2857429 w 3412065"/>
              <a:gd name="connsiteY92" fmla="*/ 2256019 h 2495862"/>
              <a:gd name="connsiteX93" fmla="*/ 2894904 w 3412065"/>
              <a:gd name="connsiteY93" fmla="*/ 2241029 h 2495862"/>
              <a:gd name="connsiteX94" fmla="*/ 2939875 w 3412065"/>
              <a:gd name="connsiteY94" fmla="*/ 2226039 h 2495862"/>
              <a:gd name="connsiteX95" fmla="*/ 2962360 w 3412065"/>
              <a:gd name="connsiteY95" fmla="*/ 2211049 h 2495862"/>
              <a:gd name="connsiteX96" fmla="*/ 3022320 w 3412065"/>
              <a:gd name="connsiteY96" fmla="*/ 2181068 h 2495862"/>
              <a:gd name="connsiteX97" fmla="*/ 3044806 w 3412065"/>
              <a:gd name="connsiteY97" fmla="*/ 2166078 h 2495862"/>
              <a:gd name="connsiteX98" fmla="*/ 3074786 w 3412065"/>
              <a:gd name="connsiteY98" fmla="*/ 2151088 h 2495862"/>
              <a:gd name="connsiteX99" fmla="*/ 3127252 w 3412065"/>
              <a:gd name="connsiteY99" fmla="*/ 2121108 h 2495862"/>
              <a:gd name="connsiteX100" fmla="*/ 3157232 w 3412065"/>
              <a:gd name="connsiteY100" fmla="*/ 2098623 h 2495862"/>
              <a:gd name="connsiteX101" fmla="*/ 3217193 w 3412065"/>
              <a:gd name="connsiteY101" fmla="*/ 2061147 h 2495862"/>
              <a:gd name="connsiteX102" fmla="*/ 3239678 w 3412065"/>
              <a:gd name="connsiteY102" fmla="*/ 2031167 h 2495862"/>
              <a:gd name="connsiteX103" fmla="*/ 3277153 w 3412065"/>
              <a:gd name="connsiteY103" fmla="*/ 1963711 h 2495862"/>
              <a:gd name="connsiteX104" fmla="*/ 3292143 w 3412065"/>
              <a:gd name="connsiteY104" fmla="*/ 1941226 h 2495862"/>
              <a:gd name="connsiteX105" fmla="*/ 3314629 w 3412065"/>
              <a:gd name="connsiteY105" fmla="*/ 1888760 h 2495862"/>
              <a:gd name="connsiteX106" fmla="*/ 3322124 w 3412065"/>
              <a:gd name="connsiteY106" fmla="*/ 1858780 h 2495862"/>
              <a:gd name="connsiteX107" fmla="*/ 3337114 w 3412065"/>
              <a:gd name="connsiteY107" fmla="*/ 1828800 h 2495862"/>
              <a:gd name="connsiteX108" fmla="*/ 3352104 w 3412065"/>
              <a:gd name="connsiteY108" fmla="*/ 1768839 h 2495862"/>
              <a:gd name="connsiteX109" fmla="*/ 3359599 w 3412065"/>
              <a:gd name="connsiteY109" fmla="*/ 1738859 h 2495862"/>
              <a:gd name="connsiteX110" fmla="*/ 3374589 w 3412065"/>
              <a:gd name="connsiteY110" fmla="*/ 1693888 h 2495862"/>
              <a:gd name="connsiteX111" fmla="*/ 3382084 w 3412065"/>
              <a:gd name="connsiteY111" fmla="*/ 1671403 h 2495862"/>
              <a:gd name="connsiteX112" fmla="*/ 3397075 w 3412065"/>
              <a:gd name="connsiteY112" fmla="*/ 1611442 h 2495862"/>
              <a:gd name="connsiteX113" fmla="*/ 3412065 w 3412065"/>
              <a:gd name="connsiteY113" fmla="*/ 1514006 h 2495862"/>
              <a:gd name="connsiteX114" fmla="*/ 3404570 w 3412065"/>
              <a:gd name="connsiteY114" fmla="*/ 1109272 h 2495862"/>
              <a:gd name="connsiteX115" fmla="*/ 3397075 w 3412065"/>
              <a:gd name="connsiteY115" fmla="*/ 1041816 h 2495862"/>
              <a:gd name="connsiteX116" fmla="*/ 3382084 w 3412065"/>
              <a:gd name="connsiteY116" fmla="*/ 996846 h 2495862"/>
              <a:gd name="connsiteX117" fmla="*/ 3374589 w 3412065"/>
              <a:gd name="connsiteY117" fmla="*/ 959370 h 2495862"/>
              <a:gd name="connsiteX118" fmla="*/ 3367094 w 3412065"/>
              <a:gd name="connsiteY118" fmla="*/ 914400 h 2495862"/>
              <a:gd name="connsiteX119" fmla="*/ 3352104 w 3412065"/>
              <a:gd name="connsiteY119" fmla="*/ 876924 h 2495862"/>
              <a:gd name="connsiteX120" fmla="*/ 3344609 w 3412065"/>
              <a:gd name="connsiteY120" fmla="*/ 831954 h 2495862"/>
              <a:gd name="connsiteX121" fmla="*/ 3314629 w 3412065"/>
              <a:gd name="connsiteY121" fmla="*/ 757003 h 2495862"/>
              <a:gd name="connsiteX122" fmla="*/ 3299639 w 3412065"/>
              <a:gd name="connsiteY122" fmla="*/ 719527 h 2495862"/>
              <a:gd name="connsiteX123" fmla="*/ 3284648 w 3412065"/>
              <a:gd name="connsiteY123" fmla="*/ 682052 h 2495862"/>
              <a:gd name="connsiteX124" fmla="*/ 3269658 w 3412065"/>
              <a:gd name="connsiteY124" fmla="*/ 644577 h 2495862"/>
              <a:gd name="connsiteX125" fmla="*/ 3247173 w 3412065"/>
              <a:gd name="connsiteY125" fmla="*/ 607101 h 2495862"/>
              <a:gd name="connsiteX126" fmla="*/ 3232183 w 3412065"/>
              <a:gd name="connsiteY126" fmla="*/ 569626 h 2495862"/>
              <a:gd name="connsiteX127" fmla="*/ 3209698 w 3412065"/>
              <a:gd name="connsiteY127" fmla="*/ 539646 h 2495862"/>
              <a:gd name="connsiteX128" fmla="*/ 3157232 w 3412065"/>
              <a:gd name="connsiteY128" fmla="*/ 464695 h 2495862"/>
              <a:gd name="connsiteX129" fmla="*/ 3134747 w 3412065"/>
              <a:gd name="connsiteY129" fmla="*/ 442209 h 2495862"/>
              <a:gd name="connsiteX130" fmla="*/ 3112261 w 3412065"/>
              <a:gd name="connsiteY130" fmla="*/ 412229 h 2495862"/>
              <a:gd name="connsiteX131" fmla="*/ 3067291 w 3412065"/>
              <a:gd name="connsiteY131" fmla="*/ 367259 h 2495862"/>
              <a:gd name="connsiteX132" fmla="*/ 3044806 w 3412065"/>
              <a:gd name="connsiteY132" fmla="*/ 344773 h 2495862"/>
              <a:gd name="connsiteX133" fmla="*/ 3029816 w 3412065"/>
              <a:gd name="connsiteY133" fmla="*/ 322288 h 2495862"/>
              <a:gd name="connsiteX134" fmla="*/ 2969855 w 3412065"/>
              <a:gd name="connsiteY134" fmla="*/ 269823 h 2495862"/>
              <a:gd name="connsiteX135" fmla="*/ 2947370 w 3412065"/>
              <a:gd name="connsiteY135" fmla="*/ 254832 h 2495862"/>
              <a:gd name="connsiteX136" fmla="*/ 2932379 w 3412065"/>
              <a:gd name="connsiteY136" fmla="*/ 239842 h 2495862"/>
              <a:gd name="connsiteX137" fmla="*/ 2909894 w 3412065"/>
              <a:gd name="connsiteY137" fmla="*/ 232347 h 2495862"/>
              <a:gd name="connsiteX138" fmla="*/ 2857429 w 3412065"/>
              <a:gd name="connsiteY138" fmla="*/ 202367 h 2495862"/>
              <a:gd name="connsiteX139" fmla="*/ 2819953 w 3412065"/>
              <a:gd name="connsiteY139" fmla="*/ 187377 h 2495862"/>
              <a:gd name="connsiteX140" fmla="*/ 2782478 w 3412065"/>
              <a:gd name="connsiteY140" fmla="*/ 164891 h 2495862"/>
              <a:gd name="connsiteX141" fmla="*/ 2745002 w 3412065"/>
              <a:gd name="connsiteY141" fmla="*/ 149901 h 2495862"/>
              <a:gd name="connsiteX142" fmla="*/ 2722517 w 3412065"/>
              <a:gd name="connsiteY142" fmla="*/ 134911 h 2495862"/>
              <a:gd name="connsiteX143" fmla="*/ 2677547 w 3412065"/>
              <a:gd name="connsiteY143" fmla="*/ 119921 h 2495862"/>
              <a:gd name="connsiteX144" fmla="*/ 2655061 w 3412065"/>
              <a:gd name="connsiteY144" fmla="*/ 112426 h 2495862"/>
              <a:gd name="connsiteX145" fmla="*/ 2632576 w 3412065"/>
              <a:gd name="connsiteY145" fmla="*/ 104931 h 2495862"/>
              <a:gd name="connsiteX146" fmla="*/ 2602596 w 3412065"/>
              <a:gd name="connsiteY146" fmla="*/ 97436 h 2495862"/>
              <a:gd name="connsiteX147" fmla="*/ 2580111 w 3412065"/>
              <a:gd name="connsiteY147" fmla="*/ 89941 h 2495862"/>
              <a:gd name="connsiteX148" fmla="*/ 2520150 w 3412065"/>
              <a:gd name="connsiteY148" fmla="*/ 74950 h 2495862"/>
              <a:gd name="connsiteX149" fmla="*/ 2490170 w 3412065"/>
              <a:gd name="connsiteY149" fmla="*/ 67455 h 2495862"/>
              <a:gd name="connsiteX150" fmla="*/ 2445199 w 3412065"/>
              <a:gd name="connsiteY150" fmla="*/ 59960 h 2495862"/>
              <a:gd name="connsiteX151" fmla="*/ 2385239 w 3412065"/>
              <a:gd name="connsiteY151" fmla="*/ 44970 h 2495862"/>
              <a:gd name="connsiteX152" fmla="*/ 2295298 w 3412065"/>
              <a:gd name="connsiteY152" fmla="*/ 29980 h 2495862"/>
              <a:gd name="connsiteX153" fmla="*/ 2272812 w 3412065"/>
              <a:gd name="connsiteY153" fmla="*/ 22485 h 2495862"/>
              <a:gd name="connsiteX154" fmla="*/ 2227842 w 3412065"/>
              <a:gd name="connsiteY154" fmla="*/ 14990 h 2495862"/>
              <a:gd name="connsiteX155" fmla="*/ 2092930 w 3412065"/>
              <a:gd name="connsiteY155" fmla="*/ 0 h 2495862"/>
              <a:gd name="connsiteX156" fmla="*/ 1365907 w 3412065"/>
              <a:gd name="connsiteY156" fmla="*/ 14990 h 2495862"/>
              <a:gd name="connsiteX157" fmla="*/ 1186025 w 3412065"/>
              <a:gd name="connsiteY157" fmla="*/ 29980 h 2495862"/>
              <a:gd name="connsiteX158" fmla="*/ 946183 w 3412065"/>
              <a:gd name="connsiteY158" fmla="*/ 44970 h 2495862"/>
              <a:gd name="connsiteX159" fmla="*/ 548943 w 3412065"/>
              <a:gd name="connsiteY159" fmla="*/ 104931 h 249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412065" h="2495862">
                <a:moveTo>
                  <a:pt x="1710681" y="179882"/>
                </a:moveTo>
                <a:cubicBezTo>
                  <a:pt x="1402439" y="223917"/>
                  <a:pt x="1726272" y="180005"/>
                  <a:pt x="893717" y="194872"/>
                </a:cubicBezTo>
                <a:cubicBezTo>
                  <a:pt x="868613" y="195320"/>
                  <a:pt x="843750" y="199869"/>
                  <a:pt x="818766" y="202367"/>
                </a:cubicBezTo>
                <a:cubicBezTo>
                  <a:pt x="806274" y="204865"/>
                  <a:pt x="793857" y="207768"/>
                  <a:pt x="781291" y="209862"/>
                </a:cubicBezTo>
                <a:cubicBezTo>
                  <a:pt x="763865" y="212766"/>
                  <a:pt x="746206" y="214197"/>
                  <a:pt x="728825" y="217357"/>
                </a:cubicBezTo>
                <a:cubicBezTo>
                  <a:pt x="718690" y="219200"/>
                  <a:pt x="708901" y="222617"/>
                  <a:pt x="698845" y="224852"/>
                </a:cubicBezTo>
                <a:cubicBezTo>
                  <a:pt x="671339" y="230964"/>
                  <a:pt x="657499" y="232009"/>
                  <a:pt x="631389" y="239842"/>
                </a:cubicBezTo>
                <a:cubicBezTo>
                  <a:pt x="616255" y="244382"/>
                  <a:pt x="601409" y="249835"/>
                  <a:pt x="586419" y="254832"/>
                </a:cubicBezTo>
                <a:lnTo>
                  <a:pt x="541448" y="269823"/>
                </a:lnTo>
                <a:cubicBezTo>
                  <a:pt x="533953" y="272321"/>
                  <a:pt x="525738" y="273253"/>
                  <a:pt x="518963" y="277318"/>
                </a:cubicBezTo>
                <a:cubicBezTo>
                  <a:pt x="506471" y="284813"/>
                  <a:pt x="494518" y="293288"/>
                  <a:pt x="481488" y="299803"/>
                </a:cubicBezTo>
                <a:cubicBezTo>
                  <a:pt x="474421" y="303336"/>
                  <a:pt x="466069" y="303765"/>
                  <a:pt x="459002" y="307298"/>
                </a:cubicBezTo>
                <a:cubicBezTo>
                  <a:pt x="388199" y="342699"/>
                  <a:pt x="449748" y="320376"/>
                  <a:pt x="399042" y="337278"/>
                </a:cubicBezTo>
                <a:cubicBezTo>
                  <a:pt x="389048" y="344773"/>
                  <a:pt x="379654" y="353143"/>
                  <a:pt x="369061" y="359764"/>
                </a:cubicBezTo>
                <a:cubicBezTo>
                  <a:pt x="359586" y="365686"/>
                  <a:pt x="347728" y="367679"/>
                  <a:pt x="339081" y="374754"/>
                </a:cubicBezTo>
                <a:cubicBezTo>
                  <a:pt x="319939" y="390415"/>
                  <a:pt x="304104" y="409731"/>
                  <a:pt x="286616" y="427219"/>
                </a:cubicBezTo>
                <a:lnTo>
                  <a:pt x="256635" y="457200"/>
                </a:lnTo>
                <a:cubicBezTo>
                  <a:pt x="231002" y="482834"/>
                  <a:pt x="206290" y="505423"/>
                  <a:pt x="189179" y="539646"/>
                </a:cubicBezTo>
                <a:cubicBezTo>
                  <a:pt x="184182" y="549639"/>
                  <a:pt x="179732" y="559925"/>
                  <a:pt x="174189" y="569626"/>
                </a:cubicBezTo>
                <a:cubicBezTo>
                  <a:pt x="156162" y="601174"/>
                  <a:pt x="159308" y="584343"/>
                  <a:pt x="144209" y="622091"/>
                </a:cubicBezTo>
                <a:cubicBezTo>
                  <a:pt x="138341" y="636762"/>
                  <a:pt x="134216" y="652072"/>
                  <a:pt x="129219" y="667062"/>
                </a:cubicBezTo>
                <a:lnTo>
                  <a:pt x="121724" y="689547"/>
                </a:lnTo>
                <a:cubicBezTo>
                  <a:pt x="119226" y="697042"/>
                  <a:pt x="116145" y="704367"/>
                  <a:pt x="114229" y="712032"/>
                </a:cubicBezTo>
                <a:lnTo>
                  <a:pt x="99239" y="771993"/>
                </a:lnTo>
                <a:cubicBezTo>
                  <a:pt x="96741" y="781986"/>
                  <a:pt x="95569" y="792409"/>
                  <a:pt x="91743" y="801973"/>
                </a:cubicBezTo>
                <a:cubicBezTo>
                  <a:pt x="64887" y="869116"/>
                  <a:pt x="86148" y="809365"/>
                  <a:pt x="69258" y="876924"/>
                </a:cubicBezTo>
                <a:cubicBezTo>
                  <a:pt x="57659" y="923321"/>
                  <a:pt x="64783" y="873308"/>
                  <a:pt x="54268" y="929390"/>
                </a:cubicBezTo>
                <a:cubicBezTo>
                  <a:pt x="48667" y="959263"/>
                  <a:pt x="45239" y="989527"/>
                  <a:pt x="39278" y="1019331"/>
                </a:cubicBezTo>
                <a:cubicBezTo>
                  <a:pt x="36780" y="1031823"/>
                  <a:pt x="34546" y="1044370"/>
                  <a:pt x="31783" y="1056806"/>
                </a:cubicBezTo>
                <a:cubicBezTo>
                  <a:pt x="29548" y="1066862"/>
                  <a:pt x="26131" y="1076651"/>
                  <a:pt x="24288" y="1086786"/>
                </a:cubicBezTo>
                <a:cubicBezTo>
                  <a:pt x="21128" y="1104167"/>
                  <a:pt x="19697" y="1121826"/>
                  <a:pt x="16793" y="1139252"/>
                </a:cubicBezTo>
                <a:cubicBezTo>
                  <a:pt x="14699" y="1151818"/>
                  <a:pt x="11796" y="1164235"/>
                  <a:pt x="9298" y="1176727"/>
                </a:cubicBezTo>
                <a:cubicBezTo>
                  <a:pt x="-3271" y="1340104"/>
                  <a:pt x="-2927" y="1290623"/>
                  <a:pt x="9298" y="1528996"/>
                </a:cubicBezTo>
                <a:cubicBezTo>
                  <a:pt x="9950" y="1541719"/>
                  <a:pt x="12765" y="1554386"/>
                  <a:pt x="16793" y="1566472"/>
                </a:cubicBezTo>
                <a:cubicBezTo>
                  <a:pt x="24475" y="1589517"/>
                  <a:pt x="50362" y="1624321"/>
                  <a:pt x="61763" y="1641423"/>
                </a:cubicBezTo>
                <a:cubicBezTo>
                  <a:pt x="97082" y="1694402"/>
                  <a:pt x="52766" y="1628827"/>
                  <a:pt x="99239" y="1693888"/>
                </a:cubicBezTo>
                <a:cubicBezTo>
                  <a:pt x="104475" y="1701218"/>
                  <a:pt x="108245" y="1709640"/>
                  <a:pt x="114229" y="1716373"/>
                </a:cubicBezTo>
                <a:cubicBezTo>
                  <a:pt x="128313" y="1732218"/>
                  <a:pt x="147440" y="1743705"/>
                  <a:pt x="159199" y="1761344"/>
                </a:cubicBezTo>
                <a:cubicBezTo>
                  <a:pt x="179186" y="1791324"/>
                  <a:pt x="166694" y="1778832"/>
                  <a:pt x="196675" y="1798819"/>
                </a:cubicBezTo>
                <a:cubicBezTo>
                  <a:pt x="201672" y="1806314"/>
                  <a:pt x="205295" y="1814935"/>
                  <a:pt x="211665" y="1821305"/>
                </a:cubicBezTo>
                <a:cubicBezTo>
                  <a:pt x="218034" y="1827675"/>
                  <a:pt x="226820" y="1831059"/>
                  <a:pt x="234150" y="1836295"/>
                </a:cubicBezTo>
                <a:cubicBezTo>
                  <a:pt x="244315" y="1843556"/>
                  <a:pt x="253965" y="1851519"/>
                  <a:pt x="264130" y="1858780"/>
                </a:cubicBezTo>
                <a:cubicBezTo>
                  <a:pt x="271460" y="1864016"/>
                  <a:pt x="279776" y="1867908"/>
                  <a:pt x="286616" y="1873770"/>
                </a:cubicBezTo>
                <a:cubicBezTo>
                  <a:pt x="297346" y="1882967"/>
                  <a:pt x="305866" y="1894552"/>
                  <a:pt x="316596" y="1903750"/>
                </a:cubicBezTo>
                <a:cubicBezTo>
                  <a:pt x="323435" y="1909612"/>
                  <a:pt x="331875" y="1913336"/>
                  <a:pt x="339081" y="1918741"/>
                </a:cubicBezTo>
                <a:cubicBezTo>
                  <a:pt x="351879" y="1928339"/>
                  <a:pt x="363246" y="1939847"/>
                  <a:pt x="376557" y="1948721"/>
                </a:cubicBezTo>
                <a:cubicBezTo>
                  <a:pt x="385853" y="1954919"/>
                  <a:pt x="396836" y="1958168"/>
                  <a:pt x="406537" y="1963711"/>
                </a:cubicBezTo>
                <a:cubicBezTo>
                  <a:pt x="431834" y="1978166"/>
                  <a:pt x="457246" y="1992520"/>
                  <a:pt x="481488" y="2008682"/>
                </a:cubicBezTo>
                <a:cubicBezTo>
                  <a:pt x="488983" y="2013679"/>
                  <a:pt x="495916" y="2019644"/>
                  <a:pt x="503973" y="2023672"/>
                </a:cubicBezTo>
                <a:cubicBezTo>
                  <a:pt x="511039" y="2027205"/>
                  <a:pt x="519196" y="2028055"/>
                  <a:pt x="526458" y="2031167"/>
                </a:cubicBezTo>
                <a:cubicBezTo>
                  <a:pt x="618439" y="2070587"/>
                  <a:pt x="503653" y="2023511"/>
                  <a:pt x="578924" y="2061147"/>
                </a:cubicBezTo>
                <a:cubicBezTo>
                  <a:pt x="590958" y="2067164"/>
                  <a:pt x="603907" y="2071140"/>
                  <a:pt x="616399" y="2076137"/>
                </a:cubicBezTo>
                <a:cubicBezTo>
                  <a:pt x="651623" y="2111363"/>
                  <a:pt x="630064" y="2092743"/>
                  <a:pt x="683855" y="2128603"/>
                </a:cubicBezTo>
                <a:lnTo>
                  <a:pt x="706340" y="2143593"/>
                </a:lnTo>
                <a:cubicBezTo>
                  <a:pt x="713835" y="2148590"/>
                  <a:pt x="722455" y="2152214"/>
                  <a:pt x="728825" y="2158583"/>
                </a:cubicBezTo>
                <a:cubicBezTo>
                  <a:pt x="733822" y="2163580"/>
                  <a:pt x="738163" y="2169333"/>
                  <a:pt x="743816" y="2173573"/>
                </a:cubicBezTo>
                <a:cubicBezTo>
                  <a:pt x="758229" y="2184383"/>
                  <a:pt x="776047" y="2190815"/>
                  <a:pt x="788786" y="2203554"/>
                </a:cubicBezTo>
                <a:cubicBezTo>
                  <a:pt x="850765" y="2265532"/>
                  <a:pt x="818288" y="2246834"/>
                  <a:pt x="878727" y="2271009"/>
                </a:cubicBezTo>
                <a:cubicBezTo>
                  <a:pt x="905444" y="2297727"/>
                  <a:pt x="881347" y="2276790"/>
                  <a:pt x="923698" y="2300990"/>
                </a:cubicBezTo>
                <a:cubicBezTo>
                  <a:pt x="931519" y="2305459"/>
                  <a:pt x="937903" y="2312432"/>
                  <a:pt x="946183" y="2315980"/>
                </a:cubicBezTo>
                <a:cubicBezTo>
                  <a:pt x="955651" y="2320038"/>
                  <a:pt x="966654" y="2319513"/>
                  <a:pt x="976163" y="2323475"/>
                </a:cubicBezTo>
                <a:cubicBezTo>
                  <a:pt x="996790" y="2332070"/>
                  <a:pt x="1015376" y="2345155"/>
                  <a:pt x="1036124" y="2353455"/>
                </a:cubicBezTo>
                <a:cubicBezTo>
                  <a:pt x="1048616" y="2358452"/>
                  <a:pt x="1061383" y="2362808"/>
                  <a:pt x="1073599" y="2368446"/>
                </a:cubicBezTo>
                <a:cubicBezTo>
                  <a:pt x="1093888" y="2377810"/>
                  <a:pt x="1111881" y="2393006"/>
                  <a:pt x="1133560" y="2398426"/>
                </a:cubicBezTo>
                <a:cubicBezTo>
                  <a:pt x="1143553" y="2400924"/>
                  <a:pt x="1153895" y="2402304"/>
                  <a:pt x="1163540" y="2405921"/>
                </a:cubicBezTo>
                <a:cubicBezTo>
                  <a:pt x="1196966" y="2418456"/>
                  <a:pt x="1198035" y="2430844"/>
                  <a:pt x="1238491" y="2435901"/>
                </a:cubicBezTo>
                <a:cubicBezTo>
                  <a:pt x="1284766" y="2441685"/>
                  <a:pt x="1295351" y="2441527"/>
                  <a:pt x="1335927" y="2450891"/>
                </a:cubicBezTo>
                <a:cubicBezTo>
                  <a:pt x="1356002" y="2455524"/>
                  <a:pt x="1375901" y="2460885"/>
                  <a:pt x="1395888" y="2465882"/>
                </a:cubicBezTo>
                <a:cubicBezTo>
                  <a:pt x="1405881" y="2468380"/>
                  <a:pt x="1415618" y="2472352"/>
                  <a:pt x="1425868" y="2473377"/>
                </a:cubicBezTo>
                <a:lnTo>
                  <a:pt x="1500819" y="2480872"/>
                </a:lnTo>
                <a:cubicBezTo>
                  <a:pt x="1535416" y="2487791"/>
                  <a:pt x="1570142" y="2495862"/>
                  <a:pt x="1605750" y="2495862"/>
                </a:cubicBezTo>
                <a:cubicBezTo>
                  <a:pt x="1705716" y="2495862"/>
                  <a:pt x="1805619" y="2490865"/>
                  <a:pt x="1905553" y="2488367"/>
                </a:cubicBezTo>
                <a:cubicBezTo>
                  <a:pt x="1945527" y="2483370"/>
                  <a:pt x="1986393" y="2483148"/>
                  <a:pt x="2025475" y="2473377"/>
                </a:cubicBezTo>
                <a:cubicBezTo>
                  <a:pt x="2035468" y="2470879"/>
                  <a:pt x="2045550" y="2468712"/>
                  <a:pt x="2055455" y="2465882"/>
                </a:cubicBezTo>
                <a:cubicBezTo>
                  <a:pt x="2063052" y="2463711"/>
                  <a:pt x="2070193" y="2459936"/>
                  <a:pt x="2077940" y="2458386"/>
                </a:cubicBezTo>
                <a:cubicBezTo>
                  <a:pt x="2136017" y="2446770"/>
                  <a:pt x="2115941" y="2456729"/>
                  <a:pt x="2160386" y="2443396"/>
                </a:cubicBezTo>
                <a:cubicBezTo>
                  <a:pt x="2175521" y="2438856"/>
                  <a:pt x="2190028" y="2432238"/>
                  <a:pt x="2205357" y="2428406"/>
                </a:cubicBezTo>
                <a:cubicBezTo>
                  <a:pt x="2215350" y="2425908"/>
                  <a:pt x="2225471" y="2423871"/>
                  <a:pt x="2235337" y="2420911"/>
                </a:cubicBezTo>
                <a:cubicBezTo>
                  <a:pt x="2258039" y="2414100"/>
                  <a:pt x="2280308" y="2405921"/>
                  <a:pt x="2302793" y="2398426"/>
                </a:cubicBezTo>
                <a:lnTo>
                  <a:pt x="2325278" y="2390931"/>
                </a:lnTo>
                <a:cubicBezTo>
                  <a:pt x="2332773" y="2388433"/>
                  <a:pt x="2340098" y="2385352"/>
                  <a:pt x="2347763" y="2383436"/>
                </a:cubicBezTo>
                <a:cubicBezTo>
                  <a:pt x="2357756" y="2380938"/>
                  <a:pt x="2367838" y="2378771"/>
                  <a:pt x="2377743" y="2375941"/>
                </a:cubicBezTo>
                <a:cubicBezTo>
                  <a:pt x="2385340" y="2373771"/>
                  <a:pt x="2392516" y="2370160"/>
                  <a:pt x="2400229" y="2368446"/>
                </a:cubicBezTo>
                <a:cubicBezTo>
                  <a:pt x="2415064" y="2365149"/>
                  <a:pt x="2430297" y="2363931"/>
                  <a:pt x="2445199" y="2360950"/>
                </a:cubicBezTo>
                <a:cubicBezTo>
                  <a:pt x="2484251" y="2353139"/>
                  <a:pt x="2464327" y="2355485"/>
                  <a:pt x="2497665" y="2345960"/>
                </a:cubicBezTo>
                <a:cubicBezTo>
                  <a:pt x="2507570" y="2343130"/>
                  <a:pt x="2517573" y="2340623"/>
                  <a:pt x="2527645" y="2338465"/>
                </a:cubicBezTo>
                <a:cubicBezTo>
                  <a:pt x="2552558" y="2333127"/>
                  <a:pt x="2577878" y="2329654"/>
                  <a:pt x="2602596" y="2323475"/>
                </a:cubicBezTo>
                <a:cubicBezTo>
                  <a:pt x="2612589" y="2320977"/>
                  <a:pt x="2622520" y="2318215"/>
                  <a:pt x="2632576" y="2315980"/>
                </a:cubicBezTo>
                <a:cubicBezTo>
                  <a:pt x="2667353" y="2308252"/>
                  <a:pt x="2668042" y="2310130"/>
                  <a:pt x="2700032" y="2300990"/>
                </a:cubicBezTo>
                <a:cubicBezTo>
                  <a:pt x="2707628" y="2298820"/>
                  <a:pt x="2714895" y="2295574"/>
                  <a:pt x="2722517" y="2293495"/>
                </a:cubicBezTo>
                <a:cubicBezTo>
                  <a:pt x="2742393" y="2288074"/>
                  <a:pt x="2762933" y="2285020"/>
                  <a:pt x="2782478" y="2278505"/>
                </a:cubicBezTo>
                <a:cubicBezTo>
                  <a:pt x="2797468" y="2273508"/>
                  <a:pt x="2812119" y="2267346"/>
                  <a:pt x="2827448" y="2263514"/>
                </a:cubicBezTo>
                <a:cubicBezTo>
                  <a:pt x="2837442" y="2261016"/>
                  <a:pt x="2847656" y="2259276"/>
                  <a:pt x="2857429" y="2256019"/>
                </a:cubicBezTo>
                <a:cubicBezTo>
                  <a:pt x="2870193" y="2251765"/>
                  <a:pt x="2882260" y="2245627"/>
                  <a:pt x="2894904" y="2241029"/>
                </a:cubicBezTo>
                <a:cubicBezTo>
                  <a:pt x="2909754" y="2235629"/>
                  <a:pt x="2924885" y="2231036"/>
                  <a:pt x="2939875" y="2226039"/>
                </a:cubicBezTo>
                <a:cubicBezTo>
                  <a:pt x="2947370" y="2221042"/>
                  <a:pt x="2954452" y="2215363"/>
                  <a:pt x="2962360" y="2211049"/>
                </a:cubicBezTo>
                <a:cubicBezTo>
                  <a:pt x="2981977" y="2200348"/>
                  <a:pt x="3003727" y="2193463"/>
                  <a:pt x="3022320" y="2181068"/>
                </a:cubicBezTo>
                <a:cubicBezTo>
                  <a:pt x="3029815" y="2176071"/>
                  <a:pt x="3036985" y="2170547"/>
                  <a:pt x="3044806" y="2166078"/>
                </a:cubicBezTo>
                <a:cubicBezTo>
                  <a:pt x="3054507" y="2160535"/>
                  <a:pt x="3065311" y="2157010"/>
                  <a:pt x="3074786" y="2151088"/>
                </a:cubicBezTo>
                <a:cubicBezTo>
                  <a:pt x="3126643" y="2118677"/>
                  <a:pt x="3083076" y="2135833"/>
                  <a:pt x="3127252" y="2121108"/>
                </a:cubicBezTo>
                <a:cubicBezTo>
                  <a:pt x="3137245" y="2113613"/>
                  <a:pt x="3146639" y="2105244"/>
                  <a:pt x="3157232" y="2098623"/>
                </a:cubicBezTo>
                <a:cubicBezTo>
                  <a:pt x="3188892" y="2078835"/>
                  <a:pt x="3188887" y="2089453"/>
                  <a:pt x="3217193" y="2061147"/>
                </a:cubicBezTo>
                <a:cubicBezTo>
                  <a:pt x="3226026" y="2052314"/>
                  <a:pt x="3232417" y="2041332"/>
                  <a:pt x="3239678" y="2031167"/>
                </a:cubicBezTo>
                <a:cubicBezTo>
                  <a:pt x="3265019" y="1995690"/>
                  <a:pt x="3248679" y="2014966"/>
                  <a:pt x="3277153" y="1963711"/>
                </a:cubicBezTo>
                <a:cubicBezTo>
                  <a:pt x="3281528" y="1955837"/>
                  <a:pt x="3287146" y="1948721"/>
                  <a:pt x="3292143" y="1941226"/>
                </a:cubicBezTo>
                <a:cubicBezTo>
                  <a:pt x="3313665" y="1855148"/>
                  <a:pt x="3283570" y="1961232"/>
                  <a:pt x="3314629" y="1888760"/>
                </a:cubicBezTo>
                <a:cubicBezTo>
                  <a:pt x="3318687" y="1879292"/>
                  <a:pt x="3318507" y="1868425"/>
                  <a:pt x="3322124" y="1858780"/>
                </a:cubicBezTo>
                <a:cubicBezTo>
                  <a:pt x="3326047" y="1848319"/>
                  <a:pt x="3332117" y="1838793"/>
                  <a:pt x="3337114" y="1828800"/>
                </a:cubicBezTo>
                <a:lnTo>
                  <a:pt x="3352104" y="1768839"/>
                </a:lnTo>
                <a:cubicBezTo>
                  <a:pt x="3354602" y="1758846"/>
                  <a:pt x="3356342" y="1748631"/>
                  <a:pt x="3359599" y="1738859"/>
                </a:cubicBezTo>
                <a:lnTo>
                  <a:pt x="3374589" y="1693888"/>
                </a:lnTo>
                <a:cubicBezTo>
                  <a:pt x="3377087" y="1686393"/>
                  <a:pt x="3380168" y="1679068"/>
                  <a:pt x="3382084" y="1671403"/>
                </a:cubicBezTo>
                <a:cubicBezTo>
                  <a:pt x="3387081" y="1651416"/>
                  <a:pt x="3393035" y="1631644"/>
                  <a:pt x="3397075" y="1611442"/>
                </a:cubicBezTo>
                <a:cubicBezTo>
                  <a:pt x="3408520" y="1554216"/>
                  <a:pt x="3402990" y="1586608"/>
                  <a:pt x="3412065" y="1514006"/>
                </a:cubicBezTo>
                <a:cubicBezTo>
                  <a:pt x="3409567" y="1379095"/>
                  <a:pt x="3408851" y="1244139"/>
                  <a:pt x="3404570" y="1109272"/>
                </a:cubicBezTo>
                <a:cubicBezTo>
                  <a:pt x="3403852" y="1086660"/>
                  <a:pt x="3401512" y="1064000"/>
                  <a:pt x="3397075" y="1041816"/>
                </a:cubicBezTo>
                <a:cubicBezTo>
                  <a:pt x="3393976" y="1026322"/>
                  <a:pt x="3386242" y="1012090"/>
                  <a:pt x="3382084" y="996846"/>
                </a:cubicBezTo>
                <a:cubicBezTo>
                  <a:pt x="3378732" y="984556"/>
                  <a:pt x="3376868" y="971904"/>
                  <a:pt x="3374589" y="959370"/>
                </a:cubicBezTo>
                <a:cubicBezTo>
                  <a:pt x="3371871" y="944418"/>
                  <a:pt x="3371092" y="929061"/>
                  <a:pt x="3367094" y="914400"/>
                </a:cubicBezTo>
                <a:cubicBezTo>
                  <a:pt x="3363554" y="901420"/>
                  <a:pt x="3357101" y="889416"/>
                  <a:pt x="3352104" y="876924"/>
                </a:cubicBezTo>
                <a:cubicBezTo>
                  <a:pt x="3349606" y="861934"/>
                  <a:pt x="3349142" y="846459"/>
                  <a:pt x="3344609" y="831954"/>
                </a:cubicBezTo>
                <a:cubicBezTo>
                  <a:pt x="3336583" y="806271"/>
                  <a:pt x="3324622" y="781987"/>
                  <a:pt x="3314629" y="757003"/>
                </a:cubicBezTo>
                <a:lnTo>
                  <a:pt x="3299639" y="719527"/>
                </a:lnTo>
                <a:lnTo>
                  <a:pt x="3284648" y="682052"/>
                </a:lnTo>
                <a:cubicBezTo>
                  <a:pt x="3279651" y="669560"/>
                  <a:pt x="3276580" y="656114"/>
                  <a:pt x="3269658" y="644577"/>
                </a:cubicBezTo>
                <a:cubicBezTo>
                  <a:pt x="3262163" y="632085"/>
                  <a:pt x="3253688" y="620131"/>
                  <a:pt x="3247173" y="607101"/>
                </a:cubicBezTo>
                <a:cubicBezTo>
                  <a:pt x="3241156" y="595067"/>
                  <a:pt x="3238717" y="581387"/>
                  <a:pt x="3232183" y="569626"/>
                </a:cubicBezTo>
                <a:cubicBezTo>
                  <a:pt x="3226117" y="558706"/>
                  <a:pt x="3216862" y="549880"/>
                  <a:pt x="3209698" y="539646"/>
                </a:cubicBezTo>
                <a:cubicBezTo>
                  <a:pt x="3193279" y="516190"/>
                  <a:pt x="3176319" y="486964"/>
                  <a:pt x="3157232" y="464695"/>
                </a:cubicBezTo>
                <a:cubicBezTo>
                  <a:pt x="3150334" y="456647"/>
                  <a:pt x="3141645" y="450257"/>
                  <a:pt x="3134747" y="442209"/>
                </a:cubicBezTo>
                <a:cubicBezTo>
                  <a:pt x="3126617" y="432724"/>
                  <a:pt x="3120618" y="421514"/>
                  <a:pt x="3112261" y="412229"/>
                </a:cubicBezTo>
                <a:cubicBezTo>
                  <a:pt x="3098079" y="396472"/>
                  <a:pt x="3082281" y="382249"/>
                  <a:pt x="3067291" y="367259"/>
                </a:cubicBezTo>
                <a:cubicBezTo>
                  <a:pt x="3059796" y="359764"/>
                  <a:pt x="3050686" y="353593"/>
                  <a:pt x="3044806" y="344773"/>
                </a:cubicBezTo>
                <a:cubicBezTo>
                  <a:pt x="3039809" y="337278"/>
                  <a:pt x="3035583" y="329208"/>
                  <a:pt x="3029816" y="322288"/>
                </a:cubicBezTo>
                <a:cubicBezTo>
                  <a:pt x="3014410" y="303801"/>
                  <a:pt x="2987851" y="283320"/>
                  <a:pt x="2969855" y="269823"/>
                </a:cubicBezTo>
                <a:cubicBezTo>
                  <a:pt x="2962649" y="264418"/>
                  <a:pt x="2954404" y="260459"/>
                  <a:pt x="2947370" y="254832"/>
                </a:cubicBezTo>
                <a:cubicBezTo>
                  <a:pt x="2941852" y="250418"/>
                  <a:pt x="2938439" y="243478"/>
                  <a:pt x="2932379" y="239842"/>
                </a:cubicBezTo>
                <a:cubicBezTo>
                  <a:pt x="2925604" y="235777"/>
                  <a:pt x="2916960" y="235880"/>
                  <a:pt x="2909894" y="232347"/>
                </a:cubicBezTo>
                <a:cubicBezTo>
                  <a:pt x="2813446" y="184123"/>
                  <a:pt x="2975675" y="254920"/>
                  <a:pt x="2857429" y="202367"/>
                </a:cubicBezTo>
                <a:cubicBezTo>
                  <a:pt x="2845134" y="196903"/>
                  <a:pt x="2831987" y="193394"/>
                  <a:pt x="2819953" y="187377"/>
                </a:cubicBezTo>
                <a:cubicBezTo>
                  <a:pt x="2806923" y="180862"/>
                  <a:pt x="2795508" y="171406"/>
                  <a:pt x="2782478" y="164891"/>
                </a:cubicBezTo>
                <a:cubicBezTo>
                  <a:pt x="2770444" y="158874"/>
                  <a:pt x="2757036" y="155918"/>
                  <a:pt x="2745002" y="149901"/>
                </a:cubicBezTo>
                <a:cubicBezTo>
                  <a:pt x="2736945" y="145873"/>
                  <a:pt x="2730748" y="138569"/>
                  <a:pt x="2722517" y="134911"/>
                </a:cubicBezTo>
                <a:cubicBezTo>
                  <a:pt x="2708078" y="128494"/>
                  <a:pt x="2692537" y="124918"/>
                  <a:pt x="2677547" y="119921"/>
                </a:cubicBezTo>
                <a:lnTo>
                  <a:pt x="2655061" y="112426"/>
                </a:lnTo>
                <a:cubicBezTo>
                  <a:pt x="2647566" y="109928"/>
                  <a:pt x="2640241" y="106847"/>
                  <a:pt x="2632576" y="104931"/>
                </a:cubicBezTo>
                <a:cubicBezTo>
                  <a:pt x="2622583" y="102433"/>
                  <a:pt x="2612501" y="100266"/>
                  <a:pt x="2602596" y="97436"/>
                </a:cubicBezTo>
                <a:cubicBezTo>
                  <a:pt x="2595000" y="95266"/>
                  <a:pt x="2587733" y="92020"/>
                  <a:pt x="2580111" y="89941"/>
                </a:cubicBezTo>
                <a:cubicBezTo>
                  <a:pt x="2560235" y="84520"/>
                  <a:pt x="2540137" y="79947"/>
                  <a:pt x="2520150" y="74950"/>
                </a:cubicBezTo>
                <a:cubicBezTo>
                  <a:pt x="2510157" y="72452"/>
                  <a:pt x="2500331" y="69148"/>
                  <a:pt x="2490170" y="67455"/>
                </a:cubicBezTo>
                <a:cubicBezTo>
                  <a:pt x="2475180" y="64957"/>
                  <a:pt x="2460059" y="63144"/>
                  <a:pt x="2445199" y="59960"/>
                </a:cubicBezTo>
                <a:cubicBezTo>
                  <a:pt x="2425055" y="55643"/>
                  <a:pt x="2405634" y="47883"/>
                  <a:pt x="2385239" y="44970"/>
                </a:cubicBezTo>
                <a:cubicBezTo>
                  <a:pt x="2355623" y="40739"/>
                  <a:pt x="2324525" y="37287"/>
                  <a:pt x="2295298" y="29980"/>
                </a:cubicBezTo>
                <a:cubicBezTo>
                  <a:pt x="2287633" y="28064"/>
                  <a:pt x="2280525" y="24199"/>
                  <a:pt x="2272812" y="22485"/>
                </a:cubicBezTo>
                <a:cubicBezTo>
                  <a:pt x="2257977" y="19188"/>
                  <a:pt x="2242886" y="17139"/>
                  <a:pt x="2227842" y="14990"/>
                </a:cubicBezTo>
                <a:cubicBezTo>
                  <a:pt x="2178333" y="7917"/>
                  <a:pt x="2143839" y="5091"/>
                  <a:pt x="2092930" y="0"/>
                </a:cubicBezTo>
                <a:cubicBezTo>
                  <a:pt x="1750773" y="4224"/>
                  <a:pt x="1627458" y="-4384"/>
                  <a:pt x="1365907" y="14990"/>
                </a:cubicBezTo>
                <a:cubicBezTo>
                  <a:pt x="1136465" y="31985"/>
                  <a:pt x="1446200" y="12635"/>
                  <a:pt x="1186025" y="29980"/>
                </a:cubicBezTo>
                <a:lnTo>
                  <a:pt x="946183" y="44970"/>
                </a:lnTo>
                <a:lnTo>
                  <a:pt x="548943" y="104931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9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Задача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1312907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3609-68C2-7C49-8278-E2AB779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классификации</a:t>
            </a: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AB9E7A3F-D104-F448-AC4A-9B50B6E51E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813028"/>
            <a:ext cx="2971730" cy="2520000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E09B0B4-432E-3E46-A517-BE327C8EBD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756201"/>
            <a:ext cx="2865375" cy="2520000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A0008B3A-C4BC-904C-A235-04924BFCEB41}"/>
              </a:ext>
            </a:extLst>
          </p:cNvPr>
          <p:cNvSpPr txBox="1"/>
          <p:nvPr/>
        </p:nvSpPr>
        <p:spPr>
          <a:xfrm>
            <a:off x="338026" y="1097046"/>
            <a:ext cx="860012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Цель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470" dirty="0">
                <a:latin typeface="Microsoft Sans Serif"/>
                <a:cs typeface="Microsoft Sans Serif"/>
              </a:rPr>
              <a:t>–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спрогнозировать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метку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класса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из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заранее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определенного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списка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возможных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вариантов.</a:t>
            </a:r>
            <a:endParaRPr sz="1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Microsoft Sans Serif"/>
              <a:cs typeface="Microsoft Sans Serif"/>
            </a:endParaRPr>
          </a:p>
          <a:p>
            <a:pPr marL="962025">
              <a:lnSpc>
                <a:spcPct val="100000"/>
              </a:lnSpc>
              <a:tabLst>
                <a:tab pos="4838700" algn="l"/>
              </a:tabLst>
            </a:pPr>
            <a:r>
              <a:rPr sz="1400" b="1" dirty="0" err="1">
                <a:latin typeface="Arial"/>
                <a:cs typeface="Arial"/>
              </a:rPr>
              <a:t>Бинарная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10" dirty="0" err="1">
                <a:latin typeface="Arial"/>
                <a:cs typeface="Arial"/>
              </a:rPr>
              <a:t>классификация</a:t>
            </a:r>
            <a:r>
              <a:rPr lang="ru-RU" sz="1400" b="1" spc="-10" dirty="0">
                <a:latin typeface="Arial"/>
                <a:cs typeface="Arial"/>
              </a:rPr>
              <a:t> 	</a:t>
            </a:r>
            <a:r>
              <a:rPr sz="1400" b="1" spc="-5" dirty="0" err="1">
                <a:latin typeface="Arial"/>
                <a:cs typeface="Arial"/>
              </a:rPr>
              <a:t>Многоклассовая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классификация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330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3609-68C2-7C49-8278-E2AB779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классификации</a:t>
            </a: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AB9E7A3F-D104-F448-AC4A-9B50B6E51E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813028"/>
            <a:ext cx="2971730" cy="2520000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E09B0B4-432E-3E46-A517-BE327C8EBD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756201"/>
            <a:ext cx="2865375" cy="2520000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A0008B3A-C4BC-904C-A235-04924BFCEB41}"/>
              </a:ext>
            </a:extLst>
          </p:cNvPr>
          <p:cNvSpPr txBox="1"/>
          <p:nvPr/>
        </p:nvSpPr>
        <p:spPr>
          <a:xfrm>
            <a:off x="338026" y="1097046"/>
            <a:ext cx="860012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Цель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470" dirty="0">
                <a:latin typeface="Microsoft Sans Serif"/>
                <a:cs typeface="Microsoft Sans Serif"/>
              </a:rPr>
              <a:t>–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спрогнозировать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метку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класса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из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заранее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определенного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списка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возможных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вариантов.</a:t>
            </a:r>
            <a:endParaRPr sz="1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Microsoft Sans Serif"/>
              <a:cs typeface="Microsoft Sans Serif"/>
            </a:endParaRPr>
          </a:p>
          <a:p>
            <a:pPr marL="962025">
              <a:lnSpc>
                <a:spcPct val="100000"/>
              </a:lnSpc>
              <a:tabLst>
                <a:tab pos="4838700" algn="l"/>
              </a:tabLst>
            </a:pPr>
            <a:r>
              <a:rPr sz="1400" b="1" dirty="0" err="1">
                <a:latin typeface="Arial"/>
                <a:cs typeface="Arial"/>
              </a:rPr>
              <a:t>Бинарная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10" dirty="0" err="1">
                <a:latin typeface="Arial"/>
                <a:cs typeface="Arial"/>
              </a:rPr>
              <a:t>классификация</a:t>
            </a:r>
            <a:r>
              <a:rPr lang="ru-RU" sz="1400" b="1" spc="-10" dirty="0">
                <a:latin typeface="Arial"/>
                <a:cs typeface="Arial"/>
              </a:rPr>
              <a:t> 	</a:t>
            </a:r>
            <a:r>
              <a:rPr sz="1400" b="1" spc="-5" dirty="0" err="1">
                <a:latin typeface="Arial"/>
                <a:cs typeface="Arial"/>
              </a:rPr>
              <a:t>Многоклассовая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классификация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1250A3A-0065-6C4D-9E51-7BC67941584F}"/>
              </a:ext>
            </a:extLst>
          </p:cNvPr>
          <p:cNvSpPr txBox="1"/>
          <p:nvPr/>
        </p:nvSpPr>
        <p:spPr>
          <a:xfrm>
            <a:off x="492444" y="4264025"/>
            <a:ext cx="36855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200" spc="-15" dirty="0">
                <a:latin typeface="Microsoft Sans Serif"/>
                <a:cs typeface="Microsoft Sans Serif"/>
              </a:rPr>
              <a:t>Кредитный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скоринг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(отдаст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не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отдаст)</a:t>
            </a:r>
            <a:endParaRPr sz="12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Определение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спама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(спам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не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спам)</a:t>
            </a:r>
            <a:endParaRPr sz="12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spc="-15" dirty="0">
                <a:latin typeface="Microsoft Sans Serif"/>
                <a:cs typeface="Microsoft Sans Serif"/>
              </a:rPr>
              <a:t>Медицинский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диагноз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(болен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 </a:t>
            </a:r>
            <a:r>
              <a:rPr sz="1200" spc="-5" dirty="0">
                <a:latin typeface="Microsoft Sans Serif"/>
                <a:cs typeface="Microsoft Sans Serif"/>
              </a:rPr>
              <a:t>не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болен)</a:t>
            </a: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spc="-20" dirty="0">
                <a:latin typeface="Microsoft Sans Serif"/>
                <a:cs typeface="Microsoft Sans Serif"/>
              </a:rPr>
              <a:t>Отток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клиентов </a:t>
            </a:r>
            <a:r>
              <a:rPr sz="1200" spc="-5" dirty="0">
                <a:latin typeface="Microsoft Sans Serif"/>
                <a:cs typeface="Microsoft Sans Serif"/>
              </a:rPr>
              <a:t>(уйдет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не</a:t>
            </a:r>
            <a:r>
              <a:rPr sz="1200" spc="-10" dirty="0">
                <a:latin typeface="Microsoft Sans Serif"/>
                <a:cs typeface="Microsoft Sans Serif"/>
              </a:rPr>
              <a:t> уйдет)</a:t>
            </a: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3F4A09E-ADA6-CB47-8CF2-D03E70EE44D8}"/>
              </a:ext>
            </a:extLst>
          </p:cNvPr>
          <p:cNvSpPr txBox="1"/>
          <p:nvPr/>
        </p:nvSpPr>
        <p:spPr>
          <a:xfrm>
            <a:off x="4966018" y="4266541"/>
            <a:ext cx="417729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Распознавание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символов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(цифры,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буквы)</a:t>
            </a:r>
            <a:endParaRPr sz="12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spc="-20" dirty="0">
                <a:latin typeface="Microsoft Sans Serif"/>
                <a:cs typeface="Microsoft Sans Serif"/>
              </a:rPr>
              <a:t>Классификация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покупателей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(по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частоте,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по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тратам)</a:t>
            </a:r>
            <a:endParaRPr sz="12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Стадии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заболевания </a:t>
            </a:r>
            <a:r>
              <a:rPr sz="1200" spc="-5" dirty="0">
                <a:latin typeface="Microsoft Sans Serif"/>
                <a:cs typeface="Microsoft Sans Serif"/>
              </a:rPr>
              <a:t>(начальная,</a:t>
            </a:r>
            <a:r>
              <a:rPr sz="1200" spc="-20" dirty="0">
                <a:latin typeface="Microsoft Sans Serif"/>
                <a:cs typeface="Microsoft Sans Serif"/>
              </a:rPr>
              <a:t> легкая,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средняя)</a:t>
            </a:r>
            <a:endParaRPr sz="1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4598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3609-68C2-7C49-8278-E2AB779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 классификации</a:t>
            </a:r>
            <a:endParaRPr lang="en-US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6BC2849-7F4D-714B-9DC4-31C751B4C717}"/>
              </a:ext>
            </a:extLst>
          </p:cNvPr>
          <p:cNvSpPr txBox="1"/>
          <p:nvPr/>
        </p:nvSpPr>
        <p:spPr>
          <a:xfrm>
            <a:off x="762000" y="1276350"/>
            <a:ext cx="2433320" cy="2968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5" dirty="0">
                <a:latin typeface="Microsoft Sans Serif"/>
                <a:cs typeface="Microsoft Sans Serif"/>
              </a:rPr>
              <a:t>kNN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dirty="0">
                <a:latin typeface="Microsoft Sans Serif"/>
                <a:cs typeface="Microsoft Sans Serif"/>
              </a:rPr>
              <a:t>Decision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Tree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23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dirty="0">
                <a:latin typeface="Microsoft Sans Serif"/>
                <a:cs typeface="Microsoft Sans Serif"/>
              </a:rPr>
              <a:t>Random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Forest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23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dirty="0">
                <a:latin typeface="Microsoft Sans Serif"/>
                <a:cs typeface="Microsoft Sans Serif"/>
              </a:rPr>
              <a:t>Gradient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Boosting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"/>
            </a:pPr>
            <a:endParaRPr lang="ru-RU"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"/>
            </a:pPr>
            <a:r>
              <a:rPr lang="en-US" sz="2000" dirty="0">
                <a:latin typeface="Microsoft Sans Serif"/>
                <a:cs typeface="Microsoft Sans Serif"/>
              </a:rPr>
              <a:t>SVM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30F74-5965-AC40-BC70-E5640768D278}"/>
              </a:ext>
            </a:extLst>
          </p:cNvPr>
          <p:cNvSpPr txBox="1"/>
          <p:nvPr/>
        </p:nvSpPr>
        <p:spPr>
          <a:xfrm>
            <a:off x="4449150" y="1535687"/>
            <a:ext cx="278985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buFont typeface="Wingdings"/>
              <a:buChar char=""/>
              <a:tabLst>
                <a:tab pos="299720" algn="l"/>
              </a:tabLst>
            </a:pPr>
            <a:r>
              <a:rPr lang="en-US" sz="1800" spc="-5" dirty="0">
                <a:latin typeface="Microsoft Sans Serif"/>
                <a:cs typeface="Microsoft Sans Serif"/>
              </a:rPr>
              <a:t>Logistic</a:t>
            </a:r>
            <a:r>
              <a:rPr lang="en-US" sz="1800" spc="-5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regression</a:t>
            </a:r>
            <a:endParaRPr lang="ru-RU" sz="18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endParaRPr lang="ru-RU" sz="18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lang="en-US" sz="1800" dirty="0">
                <a:latin typeface="Microsoft Sans Serif"/>
                <a:cs typeface="Microsoft Sans Serif"/>
              </a:rPr>
              <a:t>Naive</a:t>
            </a:r>
            <a:r>
              <a:rPr lang="en-US" sz="1800" spc="-20" dirty="0"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latin typeface="Microsoft Sans Serif"/>
                <a:cs typeface="Microsoft Sans Serif"/>
              </a:rPr>
              <a:t>Bayes</a:t>
            </a:r>
            <a:endParaRPr lang="en-US"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lang="en-US" sz="20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lang="en-US" sz="1800" dirty="0">
                <a:latin typeface="Microsoft Sans Serif"/>
                <a:cs typeface="Microsoft Sans Serif"/>
              </a:rPr>
              <a:t>Neural</a:t>
            </a:r>
            <a:r>
              <a:rPr lang="en-US" sz="1800" spc="-3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Networks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99AA70-6B9E-1B4A-91D5-52B268CE6162}"/>
              </a:ext>
            </a:extLst>
          </p:cNvPr>
          <p:cNvSpPr/>
          <p:nvPr/>
        </p:nvSpPr>
        <p:spPr>
          <a:xfrm>
            <a:off x="609600" y="1167287"/>
            <a:ext cx="1219200" cy="611726"/>
          </a:xfrm>
          <a:custGeom>
            <a:avLst/>
            <a:gdLst>
              <a:gd name="connsiteX0" fmla="*/ 0 w 1219200"/>
              <a:gd name="connsiteY0" fmla="*/ 101956 h 611726"/>
              <a:gd name="connsiteX1" fmla="*/ 101956 w 1219200"/>
              <a:gd name="connsiteY1" fmla="*/ 0 h 611726"/>
              <a:gd name="connsiteX2" fmla="*/ 599447 w 1219200"/>
              <a:gd name="connsiteY2" fmla="*/ 0 h 611726"/>
              <a:gd name="connsiteX3" fmla="*/ 1117244 w 1219200"/>
              <a:gd name="connsiteY3" fmla="*/ 0 h 611726"/>
              <a:gd name="connsiteX4" fmla="*/ 1219200 w 1219200"/>
              <a:gd name="connsiteY4" fmla="*/ 101956 h 611726"/>
              <a:gd name="connsiteX5" fmla="*/ 1219200 w 1219200"/>
              <a:gd name="connsiteY5" fmla="*/ 509770 h 611726"/>
              <a:gd name="connsiteX6" fmla="*/ 1117244 w 1219200"/>
              <a:gd name="connsiteY6" fmla="*/ 611726 h 611726"/>
              <a:gd name="connsiteX7" fmla="*/ 599447 w 1219200"/>
              <a:gd name="connsiteY7" fmla="*/ 611726 h 611726"/>
              <a:gd name="connsiteX8" fmla="*/ 101956 w 1219200"/>
              <a:gd name="connsiteY8" fmla="*/ 611726 h 611726"/>
              <a:gd name="connsiteX9" fmla="*/ 0 w 1219200"/>
              <a:gd name="connsiteY9" fmla="*/ 509770 h 611726"/>
              <a:gd name="connsiteX10" fmla="*/ 0 w 1219200"/>
              <a:gd name="connsiteY10" fmla="*/ 101956 h 61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" h="611726" extrusionOk="0">
                <a:moveTo>
                  <a:pt x="0" y="101956"/>
                </a:moveTo>
                <a:cubicBezTo>
                  <a:pt x="7891" y="43178"/>
                  <a:pt x="34013" y="-9845"/>
                  <a:pt x="101956" y="0"/>
                </a:cubicBezTo>
                <a:cubicBezTo>
                  <a:pt x="217552" y="-10486"/>
                  <a:pt x="408146" y="13633"/>
                  <a:pt x="599447" y="0"/>
                </a:cubicBezTo>
                <a:cubicBezTo>
                  <a:pt x="790748" y="-13633"/>
                  <a:pt x="959865" y="42455"/>
                  <a:pt x="1117244" y="0"/>
                </a:cubicBezTo>
                <a:cubicBezTo>
                  <a:pt x="1172229" y="5921"/>
                  <a:pt x="1231236" y="48838"/>
                  <a:pt x="1219200" y="101956"/>
                </a:cubicBezTo>
                <a:cubicBezTo>
                  <a:pt x="1219544" y="270453"/>
                  <a:pt x="1197458" y="321665"/>
                  <a:pt x="1219200" y="509770"/>
                </a:cubicBezTo>
                <a:cubicBezTo>
                  <a:pt x="1215163" y="560377"/>
                  <a:pt x="1177035" y="607342"/>
                  <a:pt x="1117244" y="611726"/>
                </a:cubicBezTo>
                <a:cubicBezTo>
                  <a:pt x="1012094" y="662491"/>
                  <a:pt x="819427" y="574803"/>
                  <a:pt x="599447" y="611726"/>
                </a:cubicBezTo>
                <a:cubicBezTo>
                  <a:pt x="379467" y="648649"/>
                  <a:pt x="280905" y="562311"/>
                  <a:pt x="101956" y="611726"/>
                </a:cubicBezTo>
                <a:cubicBezTo>
                  <a:pt x="43846" y="618822"/>
                  <a:pt x="8498" y="562723"/>
                  <a:pt x="0" y="509770"/>
                </a:cubicBezTo>
                <a:cubicBezTo>
                  <a:pt x="-1044" y="311818"/>
                  <a:pt x="33508" y="237630"/>
                  <a:pt x="0" y="101956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30079933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04B11C-CE21-DD4B-B34E-3247AE494548}"/>
              </a:ext>
            </a:extLst>
          </p:cNvPr>
          <p:cNvSpPr/>
          <p:nvPr/>
        </p:nvSpPr>
        <p:spPr>
          <a:xfrm>
            <a:off x="609600" y="1885950"/>
            <a:ext cx="2667000" cy="2398931"/>
          </a:xfrm>
          <a:custGeom>
            <a:avLst/>
            <a:gdLst>
              <a:gd name="connsiteX0" fmla="*/ 0 w 2667000"/>
              <a:gd name="connsiteY0" fmla="*/ 244235 h 2398931"/>
              <a:gd name="connsiteX1" fmla="*/ 244235 w 2667000"/>
              <a:gd name="connsiteY1" fmla="*/ 0 h 2398931"/>
              <a:gd name="connsiteX2" fmla="*/ 832438 w 2667000"/>
              <a:gd name="connsiteY2" fmla="*/ 0 h 2398931"/>
              <a:gd name="connsiteX3" fmla="*/ 1333500 w 2667000"/>
              <a:gd name="connsiteY3" fmla="*/ 0 h 2398931"/>
              <a:gd name="connsiteX4" fmla="*/ 1856347 w 2667000"/>
              <a:gd name="connsiteY4" fmla="*/ 0 h 2398931"/>
              <a:gd name="connsiteX5" fmla="*/ 2422765 w 2667000"/>
              <a:gd name="connsiteY5" fmla="*/ 0 h 2398931"/>
              <a:gd name="connsiteX6" fmla="*/ 2667000 w 2667000"/>
              <a:gd name="connsiteY6" fmla="*/ 244235 h 2398931"/>
              <a:gd name="connsiteX7" fmla="*/ 2667000 w 2667000"/>
              <a:gd name="connsiteY7" fmla="*/ 842846 h 2398931"/>
              <a:gd name="connsiteX8" fmla="*/ 2667000 w 2667000"/>
              <a:gd name="connsiteY8" fmla="*/ 1498771 h 2398931"/>
              <a:gd name="connsiteX9" fmla="*/ 2667000 w 2667000"/>
              <a:gd name="connsiteY9" fmla="*/ 2154696 h 2398931"/>
              <a:gd name="connsiteX10" fmla="*/ 2422765 w 2667000"/>
              <a:gd name="connsiteY10" fmla="*/ 2398931 h 2398931"/>
              <a:gd name="connsiteX11" fmla="*/ 1834562 w 2667000"/>
              <a:gd name="connsiteY11" fmla="*/ 2398931 h 2398931"/>
              <a:gd name="connsiteX12" fmla="*/ 1333500 w 2667000"/>
              <a:gd name="connsiteY12" fmla="*/ 2398931 h 2398931"/>
              <a:gd name="connsiteX13" fmla="*/ 810653 w 2667000"/>
              <a:gd name="connsiteY13" fmla="*/ 2398931 h 2398931"/>
              <a:gd name="connsiteX14" fmla="*/ 244235 w 2667000"/>
              <a:gd name="connsiteY14" fmla="*/ 2398931 h 2398931"/>
              <a:gd name="connsiteX15" fmla="*/ 0 w 2667000"/>
              <a:gd name="connsiteY15" fmla="*/ 2154696 h 2398931"/>
              <a:gd name="connsiteX16" fmla="*/ 0 w 2667000"/>
              <a:gd name="connsiteY16" fmla="*/ 1498771 h 2398931"/>
              <a:gd name="connsiteX17" fmla="*/ 0 w 2667000"/>
              <a:gd name="connsiteY17" fmla="*/ 881055 h 2398931"/>
              <a:gd name="connsiteX18" fmla="*/ 0 w 2667000"/>
              <a:gd name="connsiteY18" fmla="*/ 244235 h 239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67000" h="2398931" extrusionOk="0">
                <a:moveTo>
                  <a:pt x="0" y="244235"/>
                </a:moveTo>
                <a:cubicBezTo>
                  <a:pt x="4754" y="108215"/>
                  <a:pt x="104290" y="31009"/>
                  <a:pt x="244235" y="0"/>
                </a:cubicBezTo>
                <a:cubicBezTo>
                  <a:pt x="482097" y="-14541"/>
                  <a:pt x="573893" y="-2"/>
                  <a:pt x="832438" y="0"/>
                </a:cubicBezTo>
                <a:cubicBezTo>
                  <a:pt x="1090983" y="2"/>
                  <a:pt x="1172562" y="8716"/>
                  <a:pt x="1333500" y="0"/>
                </a:cubicBezTo>
                <a:cubicBezTo>
                  <a:pt x="1494438" y="-8716"/>
                  <a:pt x="1728422" y="-19830"/>
                  <a:pt x="1856347" y="0"/>
                </a:cubicBezTo>
                <a:cubicBezTo>
                  <a:pt x="1984272" y="19830"/>
                  <a:pt x="2149263" y="2577"/>
                  <a:pt x="2422765" y="0"/>
                </a:cubicBezTo>
                <a:cubicBezTo>
                  <a:pt x="2545745" y="22264"/>
                  <a:pt x="2661867" y="123231"/>
                  <a:pt x="2667000" y="244235"/>
                </a:cubicBezTo>
                <a:cubicBezTo>
                  <a:pt x="2684826" y="450891"/>
                  <a:pt x="2683428" y="699817"/>
                  <a:pt x="2667000" y="842846"/>
                </a:cubicBezTo>
                <a:cubicBezTo>
                  <a:pt x="2650572" y="985875"/>
                  <a:pt x="2648714" y="1229341"/>
                  <a:pt x="2667000" y="1498771"/>
                </a:cubicBezTo>
                <a:cubicBezTo>
                  <a:pt x="2685286" y="1768201"/>
                  <a:pt x="2665532" y="1884611"/>
                  <a:pt x="2667000" y="2154696"/>
                </a:cubicBezTo>
                <a:cubicBezTo>
                  <a:pt x="2652944" y="2278554"/>
                  <a:pt x="2557231" y="2394607"/>
                  <a:pt x="2422765" y="2398931"/>
                </a:cubicBezTo>
                <a:cubicBezTo>
                  <a:pt x="2179291" y="2398125"/>
                  <a:pt x="2053917" y="2394708"/>
                  <a:pt x="1834562" y="2398931"/>
                </a:cubicBezTo>
                <a:cubicBezTo>
                  <a:pt x="1615207" y="2403154"/>
                  <a:pt x="1530023" y="2406221"/>
                  <a:pt x="1333500" y="2398931"/>
                </a:cubicBezTo>
                <a:cubicBezTo>
                  <a:pt x="1136977" y="2391641"/>
                  <a:pt x="920391" y="2395781"/>
                  <a:pt x="810653" y="2398931"/>
                </a:cubicBezTo>
                <a:cubicBezTo>
                  <a:pt x="700915" y="2402081"/>
                  <a:pt x="448426" y="2371406"/>
                  <a:pt x="244235" y="2398931"/>
                </a:cubicBezTo>
                <a:cubicBezTo>
                  <a:pt x="124153" y="2393527"/>
                  <a:pt x="-7831" y="2288812"/>
                  <a:pt x="0" y="2154696"/>
                </a:cubicBezTo>
                <a:cubicBezTo>
                  <a:pt x="-4711" y="1944411"/>
                  <a:pt x="-1276" y="1794413"/>
                  <a:pt x="0" y="1498771"/>
                </a:cubicBezTo>
                <a:cubicBezTo>
                  <a:pt x="1276" y="1203130"/>
                  <a:pt x="-23261" y="1067472"/>
                  <a:pt x="0" y="881055"/>
                </a:cubicBezTo>
                <a:cubicBezTo>
                  <a:pt x="23261" y="694638"/>
                  <a:pt x="30483" y="511649"/>
                  <a:pt x="0" y="244235"/>
                </a:cubicBezTo>
                <a:close/>
              </a:path>
            </a:pathLst>
          </a:custGeom>
          <a:noFill/>
          <a:ln>
            <a:prstDash val="sysDot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>
                      <a:gd name="adj" fmla="val 1018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D94C2B-AE1D-0B4F-8B2A-83FC31D03497}"/>
              </a:ext>
            </a:extLst>
          </p:cNvPr>
          <p:cNvSpPr/>
          <p:nvPr/>
        </p:nvSpPr>
        <p:spPr>
          <a:xfrm>
            <a:off x="4449150" y="2495550"/>
            <a:ext cx="2332650" cy="685800"/>
          </a:xfrm>
          <a:custGeom>
            <a:avLst/>
            <a:gdLst>
              <a:gd name="connsiteX0" fmla="*/ 0 w 2332650"/>
              <a:gd name="connsiteY0" fmla="*/ 114302 h 685800"/>
              <a:gd name="connsiteX1" fmla="*/ 114302 w 2332650"/>
              <a:gd name="connsiteY1" fmla="*/ 0 h 685800"/>
              <a:gd name="connsiteX2" fmla="*/ 682394 w 2332650"/>
              <a:gd name="connsiteY2" fmla="*/ 0 h 685800"/>
              <a:gd name="connsiteX3" fmla="*/ 1187365 w 2332650"/>
              <a:gd name="connsiteY3" fmla="*/ 0 h 685800"/>
              <a:gd name="connsiteX4" fmla="*/ 1671296 w 2332650"/>
              <a:gd name="connsiteY4" fmla="*/ 0 h 685800"/>
              <a:gd name="connsiteX5" fmla="*/ 2218348 w 2332650"/>
              <a:gd name="connsiteY5" fmla="*/ 0 h 685800"/>
              <a:gd name="connsiteX6" fmla="*/ 2332650 w 2332650"/>
              <a:gd name="connsiteY6" fmla="*/ 114302 h 685800"/>
              <a:gd name="connsiteX7" fmla="*/ 2332650 w 2332650"/>
              <a:gd name="connsiteY7" fmla="*/ 571498 h 685800"/>
              <a:gd name="connsiteX8" fmla="*/ 2218348 w 2332650"/>
              <a:gd name="connsiteY8" fmla="*/ 685800 h 685800"/>
              <a:gd name="connsiteX9" fmla="*/ 1734417 w 2332650"/>
              <a:gd name="connsiteY9" fmla="*/ 685800 h 685800"/>
              <a:gd name="connsiteX10" fmla="*/ 1208406 w 2332650"/>
              <a:gd name="connsiteY10" fmla="*/ 685800 h 685800"/>
              <a:gd name="connsiteX11" fmla="*/ 703435 w 2332650"/>
              <a:gd name="connsiteY11" fmla="*/ 685800 h 685800"/>
              <a:gd name="connsiteX12" fmla="*/ 114302 w 2332650"/>
              <a:gd name="connsiteY12" fmla="*/ 685800 h 685800"/>
              <a:gd name="connsiteX13" fmla="*/ 0 w 2332650"/>
              <a:gd name="connsiteY13" fmla="*/ 571498 h 685800"/>
              <a:gd name="connsiteX14" fmla="*/ 0 w 2332650"/>
              <a:gd name="connsiteY14" fmla="*/ 114302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32650" h="685800" extrusionOk="0">
                <a:moveTo>
                  <a:pt x="0" y="114302"/>
                </a:moveTo>
                <a:cubicBezTo>
                  <a:pt x="-9263" y="45462"/>
                  <a:pt x="38963" y="4583"/>
                  <a:pt x="114302" y="0"/>
                </a:cubicBezTo>
                <a:cubicBezTo>
                  <a:pt x="327084" y="-22426"/>
                  <a:pt x="485338" y="7171"/>
                  <a:pt x="682394" y="0"/>
                </a:cubicBezTo>
                <a:cubicBezTo>
                  <a:pt x="879450" y="-7171"/>
                  <a:pt x="952858" y="5863"/>
                  <a:pt x="1187365" y="0"/>
                </a:cubicBezTo>
                <a:cubicBezTo>
                  <a:pt x="1421872" y="-5863"/>
                  <a:pt x="1520982" y="787"/>
                  <a:pt x="1671296" y="0"/>
                </a:cubicBezTo>
                <a:cubicBezTo>
                  <a:pt x="1821610" y="-787"/>
                  <a:pt x="2006958" y="-27325"/>
                  <a:pt x="2218348" y="0"/>
                </a:cubicBezTo>
                <a:cubicBezTo>
                  <a:pt x="2287948" y="-13322"/>
                  <a:pt x="2321459" y="49461"/>
                  <a:pt x="2332650" y="114302"/>
                </a:cubicBezTo>
                <a:cubicBezTo>
                  <a:pt x="2320823" y="292127"/>
                  <a:pt x="2333006" y="450825"/>
                  <a:pt x="2332650" y="571498"/>
                </a:cubicBezTo>
                <a:cubicBezTo>
                  <a:pt x="2331024" y="637315"/>
                  <a:pt x="2271688" y="674448"/>
                  <a:pt x="2218348" y="685800"/>
                </a:cubicBezTo>
                <a:cubicBezTo>
                  <a:pt x="2065043" y="709190"/>
                  <a:pt x="1925245" y="685044"/>
                  <a:pt x="1734417" y="685800"/>
                </a:cubicBezTo>
                <a:cubicBezTo>
                  <a:pt x="1543589" y="686556"/>
                  <a:pt x="1467417" y="696292"/>
                  <a:pt x="1208406" y="685800"/>
                </a:cubicBezTo>
                <a:cubicBezTo>
                  <a:pt x="949395" y="675308"/>
                  <a:pt x="907482" y="678910"/>
                  <a:pt x="703435" y="685800"/>
                </a:cubicBezTo>
                <a:cubicBezTo>
                  <a:pt x="499388" y="692690"/>
                  <a:pt x="286915" y="712363"/>
                  <a:pt x="114302" y="685800"/>
                </a:cubicBezTo>
                <a:cubicBezTo>
                  <a:pt x="56577" y="679094"/>
                  <a:pt x="-7568" y="631699"/>
                  <a:pt x="0" y="571498"/>
                </a:cubicBezTo>
                <a:cubicBezTo>
                  <a:pt x="-12287" y="477305"/>
                  <a:pt x="-3659" y="303258"/>
                  <a:pt x="0" y="114302"/>
                </a:cubicBezTo>
                <a:close/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98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Алгоритм </a:t>
            </a:r>
            <a:r>
              <a:rPr lang="en-US" dirty="0" err="1"/>
              <a:t>kNN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57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3609-68C2-7C49-8278-E2AB779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 err="1"/>
              <a:t>kNN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3A191-CE81-F641-8987-97E8CCC49A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8" y="1057572"/>
            <a:ext cx="3886200" cy="38781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B9E6EF-732D-B44D-9403-FABDB48FFAA8}"/>
              </a:ext>
            </a:extLst>
          </p:cNvPr>
          <p:cNvSpPr txBox="1"/>
          <p:nvPr/>
        </p:nvSpPr>
        <p:spPr>
          <a:xfrm>
            <a:off x="4800601" y="1371421"/>
            <a:ext cx="422055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Загрузить данные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Для новой точки рассчитать расстояние до каждой из точек данных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Выбрать ближайшие </a:t>
            </a:r>
            <a:r>
              <a:rPr lang="en-US" dirty="0"/>
              <a:t>k-</a:t>
            </a:r>
            <a:r>
              <a:rPr lang="ru-RU" dirty="0"/>
              <a:t>точек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Для классификации выбрать  самый часто встречающийся класс  (Для регрессии выбрать среднее)</a:t>
            </a:r>
          </a:p>
        </p:txBody>
      </p:sp>
    </p:spTree>
    <p:extLst>
      <p:ext uri="{BB962C8B-B14F-4D97-AF65-F5344CB8AC3E}">
        <p14:creationId xmlns:p14="http://schemas.microsoft.com/office/powerpoint/2010/main" val="58504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kNN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6D5F7-B52A-834B-A19A-5A9527D71EF8}"/>
              </a:ext>
            </a:extLst>
          </p:cNvPr>
          <p:cNvSpPr txBox="1"/>
          <p:nvPr/>
        </p:nvSpPr>
        <p:spPr>
          <a:xfrm>
            <a:off x="6618214" y="1476381"/>
            <a:ext cx="24029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C00000"/>
                </a:solidFill>
              </a:rPr>
              <a:t>Низкая скорость на большом объеме данных</a:t>
            </a:r>
          </a:p>
          <a:p>
            <a:endParaRPr lang="ru-RU" sz="1400" dirty="0">
              <a:solidFill>
                <a:srgbClr val="C00000"/>
              </a:solidFill>
            </a:endParaRPr>
          </a:p>
          <a:p>
            <a:r>
              <a:rPr lang="ru-RU" sz="1400" dirty="0">
                <a:solidFill>
                  <a:srgbClr val="C00000"/>
                </a:solidFill>
              </a:rPr>
              <a:t>Выбор метрики</a:t>
            </a:r>
          </a:p>
          <a:p>
            <a:endParaRPr lang="ru-RU" sz="1400" dirty="0">
              <a:solidFill>
                <a:srgbClr val="C00000"/>
              </a:solidFill>
            </a:endParaRPr>
          </a:p>
          <a:p>
            <a:r>
              <a:rPr lang="ru-RU" sz="1400" dirty="0">
                <a:solidFill>
                  <a:srgbClr val="C00000"/>
                </a:solidFill>
              </a:rPr>
              <a:t>Чувствителен к выбросам, то есть склонен переобучаться</a:t>
            </a:r>
          </a:p>
          <a:p>
            <a:endParaRPr lang="ru-RU" sz="1400" dirty="0">
              <a:solidFill>
                <a:srgbClr val="C00000"/>
              </a:solidFill>
            </a:endParaRPr>
          </a:p>
          <a:p>
            <a:r>
              <a:rPr lang="ru-RU" sz="1400" dirty="0">
                <a:solidFill>
                  <a:srgbClr val="C00000"/>
                </a:solidFill>
              </a:rPr>
              <a:t>Плохо работает, когда признаков много, из-за "проклятия размерности"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57A5D-043C-2047-9AAF-ADA1B20BE362}"/>
              </a:ext>
            </a:extLst>
          </p:cNvPr>
          <p:cNvSpPr txBox="1"/>
          <p:nvPr/>
        </p:nvSpPr>
        <p:spPr>
          <a:xfrm>
            <a:off x="346627" y="2226861"/>
            <a:ext cx="2309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58D40"/>
                </a:solidFill>
              </a:rPr>
              <a:t>Простая реализация</a:t>
            </a:r>
          </a:p>
          <a:p>
            <a:endParaRPr lang="ru-RU" sz="1400" dirty="0">
              <a:solidFill>
                <a:srgbClr val="058D40"/>
              </a:solidFill>
            </a:endParaRPr>
          </a:p>
          <a:p>
            <a:r>
              <a:rPr lang="ru-RU" sz="1400" dirty="0">
                <a:solidFill>
                  <a:srgbClr val="058D40"/>
                </a:solidFill>
              </a:rPr>
              <a:t>Не требуется обучения – не параметрический алгоритм</a:t>
            </a:r>
          </a:p>
          <a:p>
            <a:endParaRPr lang="ru-RU" sz="1400" dirty="0">
              <a:solidFill>
                <a:srgbClr val="058D40"/>
              </a:solidFill>
            </a:endParaRPr>
          </a:p>
          <a:p>
            <a:r>
              <a:rPr lang="ru-RU" sz="1400" dirty="0">
                <a:solidFill>
                  <a:srgbClr val="058D40"/>
                </a:solidFill>
              </a:rPr>
              <a:t>Легко интерпретировать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347807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787506" y="3010905"/>
            <a:ext cx="1689494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7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3609-68C2-7C49-8278-E2AB779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 err="1"/>
              <a:t>kNN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3A191-CE81-F641-8987-97E8CCC49A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8" y="1057572"/>
            <a:ext cx="3886200" cy="38781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B9E6EF-732D-B44D-9403-FABDB48FFAA8}"/>
              </a:ext>
            </a:extLst>
          </p:cNvPr>
          <p:cNvSpPr txBox="1"/>
          <p:nvPr/>
        </p:nvSpPr>
        <p:spPr>
          <a:xfrm>
            <a:off x="4800601" y="1371421"/>
            <a:ext cx="42205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Сколько ближайших </a:t>
            </a:r>
            <a:r>
              <a:rPr lang="en-US" dirty="0"/>
              <a:t>k </a:t>
            </a:r>
            <a:r>
              <a:rPr lang="ru-RU" dirty="0"/>
              <a:t>выбрать?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Что такое ближайшие</a:t>
            </a:r>
            <a:r>
              <a:rPr lang="en-US" dirty="0"/>
              <a:t> </a:t>
            </a:r>
            <a:r>
              <a:rPr lang="ru-RU" dirty="0"/>
              <a:t>соседи?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Что такое расстояние?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Как его посчитать?</a:t>
            </a:r>
          </a:p>
        </p:txBody>
      </p:sp>
    </p:spTree>
    <p:extLst>
      <p:ext uri="{BB962C8B-B14F-4D97-AF65-F5344CB8AC3E}">
        <p14:creationId xmlns:p14="http://schemas.microsoft.com/office/powerpoint/2010/main" val="98700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Метрики 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1783996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8E83F-DF36-2F65-6665-66105C2D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Сходство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553B60-65EA-0CF7-6C13-4127B432C4C9}"/>
              </a:ext>
            </a:extLst>
          </p:cNvPr>
          <p:cNvSpPr txBox="1"/>
          <p:nvPr/>
        </p:nvSpPr>
        <p:spPr>
          <a:xfrm>
            <a:off x="304800" y="1123950"/>
            <a:ext cx="5181600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4">
              <a:lnSpc>
                <a:spcPct val="100000"/>
              </a:lnSpc>
              <a:tabLst>
                <a:tab pos="410209" algn="l"/>
                <a:tab pos="410845" algn="l"/>
              </a:tabLst>
            </a:pPr>
            <a:r>
              <a:rPr lang="en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Виды сходства: </a:t>
            </a:r>
            <a:endParaRPr lang="ru-RU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текстовое,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визуальное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ru-RU" spc="-65" dirty="0">
                <a:latin typeface="Calibri" panose="020F0502020204030204" pitchFamily="34" charset="0"/>
                <a:cs typeface="Times New Roman" panose="02020603050405020304" pitchFamily="18" charset="0"/>
              </a:rPr>
              <a:t>семантическое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BD6D7-9436-5F41-A521-15762501F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>
          <a:xfrm>
            <a:off x="2209800" y="1721922"/>
            <a:ext cx="2850797" cy="1699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F665A-57B8-8A4B-851D-0085D5A4EC02}"/>
              </a:ext>
            </a:extLst>
          </p:cNvPr>
          <p:cNvSpPr txBox="1"/>
          <p:nvPr/>
        </p:nvSpPr>
        <p:spPr>
          <a:xfrm>
            <a:off x="228600" y="3716876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effectLst/>
                <a:latin typeface="Söhne"/>
              </a:rPr>
              <a:t>Сходство</a:t>
            </a:r>
            <a:r>
              <a:rPr lang="ru-RU" b="0" i="0" u="none" strike="noStrike" dirty="0">
                <a:effectLst/>
                <a:latin typeface="Söhne"/>
              </a:rPr>
              <a:t> - это мера степени схожести, близости между двумя объектами или явлениями. Сходство есть </a:t>
            </a:r>
            <a:r>
              <a:rPr lang="ru-RU" b="1" i="0" u="none" strike="noStrike" dirty="0">
                <a:effectLst/>
                <a:latin typeface="Söhne"/>
              </a:rPr>
              <a:t>численная мера</a:t>
            </a:r>
            <a:r>
              <a:rPr lang="ru-RU" b="0" i="0" u="none" strike="noStrike" dirty="0">
                <a:effectLst/>
                <a:latin typeface="Söhne"/>
              </a:rPr>
              <a:t>, которая определяет, насколько два объекта </a:t>
            </a:r>
            <a:r>
              <a:rPr lang="ru-RU" b="1" i="0" u="none" strike="noStrike" dirty="0">
                <a:effectLst/>
                <a:latin typeface="Söhne"/>
              </a:rPr>
              <a:t>близки</a:t>
            </a:r>
            <a:r>
              <a:rPr lang="ru-RU" b="0" i="0" u="none" strike="noStrike" dirty="0">
                <a:effectLst/>
                <a:latin typeface="Söhne"/>
              </a:rPr>
              <a:t> друг к другу на основе определенной </a:t>
            </a:r>
            <a:r>
              <a:rPr lang="ru-RU" b="1" i="0" u="none" strike="noStrike" dirty="0">
                <a:effectLst/>
                <a:latin typeface="Söhne"/>
              </a:rPr>
              <a:t>метрики</a:t>
            </a:r>
            <a:r>
              <a:rPr lang="ru-RU" b="0" i="0" u="none" strike="noStrike" dirty="0">
                <a:effectLst/>
                <a:latin typeface="Söhne"/>
              </a:rPr>
              <a:t>.</a:t>
            </a:r>
            <a:endParaRPr lang="en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C0C33-0A9D-5F46-89A5-F6A3D5D2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8009" r="6357" b="3896"/>
          <a:stretch/>
        </p:blipFill>
        <p:spPr>
          <a:xfrm>
            <a:off x="4279227" y="197103"/>
            <a:ext cx="2875818" cy="1900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9D40F-8A60-D442-B4C7-9783A82BE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1" t="14361" r="14546" b="14361"/>
          <a:stretch/>
        </p:blipFill>
        <p:spPr>
          <a:xfrm>
            <a:off x="6408931" y="1838514"/>
            <a:ext cx="2534055" cy="1692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27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B63C5D0-DF0F-FD4D-9AB4-5F4EDE03CA8F}"/>
              </a:ext>
            </a:extLst>
          </p:cNvPr>
          <p:cNvSpPr txBox="1"/>
          <p:nvPr/>
        </p:nvSpPr>
        <p:spPr>
          <a:xfrm>
            <a:off x="500550" y="931890"/>
            <a:ext cx="269985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1600" spc="-5" dirty="0">
                <a:latin typeface="Microsoft Sans Serif"/>
                <a:cs typeface="Microsoft Sans Serif"/>
              </a:rPr>
              <a:t>1.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lang="ru-RU" sz="1600" spc="-15" dirty="0">
                <a:latin typeface="Microsoft Sans Serif"/>
                <a:cs typeface="Microsoft Sans Serif"/>
              </a:rPr>
              <a:t>Евклидово </a:t>
            </a:r>
            <a:r>
              <a:rPr lang="ru-RU" sz="1600" spc="-25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706E76BF-C278-7440-B6BE-38E69F1F463C}"/>
              </a:ext>
            </a:extLst>
          </p:cNvPr>
          <p:cNvGrpSpPr>
            <a:grpSpLocks noChangeAspect="1"/>
          </p:cNvGrpSpPr>
          <p:nvPr/>
        </p:nvGrpSpPr>
        <p:grpSpPr>
          <a:xfrm>
            <a:off x="526100" y="1378792"/>
            <a:ext cx="1445633" cy="1260000"/>
            <a:chOff x="894588" y="2510027"/>
            <a:chExt cx="1745614" cy="152146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5DE7D8F-BBC1-244A-BB81-BED88E892A73}"/>
                </a:ext>
              </a:extLst>
            </p:cNvPr>
            <p:cNvSpPr/>
            <p:nvPr/>
          </p:nvSpPr>
          <p:spPr>
            <a:xfrm>
              <a:off x="894588" y="2510027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4BA9D8BC-8BDC-7C46-A817-5E1CFC97FEE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768" y="3602736"/>
              <a:ext cx="156972" cy="155448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3999F651-605F-724C-89F4-C3B6838B964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6168" y="2807207"/>
              <a:ext cx="156972" cy="155447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71F84F5-B560-A44B-80FA-7356421BEFA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348" y="2799600"/>
              <a:ext cx="1011923" cy="894575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D1A8EFC-F2AA-D844-81B6-2882B4F18CB3}"/>
                </a:ext>
              </a:extLst>
            </p:cNvPr>
            <p:cNvSpPr/>
            <p:nvPr/>
          </p:nvSpPr>
          <p:spPr>
            <a:xfrm>
              <a:off x="1303655" y="2934461"/>
              <a:ext cx="815975" cy="698500"/>
            </a:xfrm>
            <a:custGeom>
              <a:avLst/>
              <a:gdLst/>
              <a:ahLst/>
              <a:cxnLst/>
              <a:rect l="l" t="t" r="r" b="b"/>
              <a:pathLst>
                <a:path w="815975" h="698500">
                  <a:moveTo>
                    <a:pt x="716237" y="59604"/>
                  </a:moveTo>
                  <a:lnTo>
                    <a:pt x="0" y="669289"/>
                  </a:lnTo>
                  <a:lnTo>
                    <a:pt x="24637" y="698373"/>
                  </a:lnTo>
                  <a:lnTo>
                    <a:pt x="740904" y="88538"/>
                  </a:lnTo>
                  <a:lnTo>
                    <a:pt x="716237" y="59604"/>
                  </a:lnTo>
                  <a:close/>
                </a:path>
                <a:path w="815975" h="698500">
                  <a:moveTo>
                    <a:pt x="795543" y="47243"/>
                  </a:moveTo>
                  <a:lnTo>
                    <a:pt x="730757" y="47243"/>
                  </a:lnTo>
                  <a:lnTo>
                    <a:pt x="755395" y="76200"/>
                  </a:lnTo>
                  <a:lnTo>
                    <a:pt x="740904" y="88538"/>
                  </a:lnTo>
                  <a:lnTo>
                    <a:pt x="765682" y="117601"/>
                  </a:lnTo>
                  <a:lnTo>
                    <a:pt x="795543" y="47243"/>
                  </a:lnTo>
                  <a:close/>
                </a:path>
                <a:path w="815975" h="698500">
                  <a:moveTo>
                    <a:pt x="730757" y="47243"/>
                  </a:moveTo>
                  <a:lnTo>
                    <a:pt x="716237" y="59604"/>
                  </a:lnTo>
                  <a:lnTo>
                    <a:pt x="740904" y="88538"/>
                  </a:lnTo>
                  <a:lnTo>
                    <a:pt x="755395" y="76200"/>
                  </a:lnTo>
                  <a:lnTo>
                    <a:pt x="730757" y="47243"/>
                  </a:lnTo>
                  <a:close/>
                </a:path>
                <a:path w="815975" h="698500">
                  <a:moveTo>
                    <a:pt x="815594" y="0"/>
                  </a:moveTo>
                  <a:lnTo>
                    <a:pt x="691514" y="30607"/>
                  </a:lnTo>
                  <a:lnTo>
                    <a:pt x="716237" y="59604"/>
                  </a:lnTo>
                  <a:lnTo>
                    <a:pt x="730757" y="47243"/>
                  </a:lnTo>
                  <a:lnTo>
                    <a:pt x="795543" y="47243"/>
                  </a:lnTo>
                  <a:lnTo>
                    <a:pt x="81559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28FCA2BD-9FFB-764E-999D-66CD45EBCDA3}"/>
                  </a:ext>
                </a:extLst>
              </p:cNvPr>
              <p:cNvSpPr txBox="1"/>
              <p:nvPr/>
            </p:nvSpPr>
            <p:spPr>
              <a:xfrm>
                <a:off x="2514600" y="1370837"/>
                <a:ext cx="5798820" cy="106708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ru-RU" sz="1400" spc="-40" dirty="0">
                    <a:latin typeface="Microsoft Sans Serif"/>
                    <a:cs typeface="Microsoft Sans Serif"/>
                  </a:rPr>
                  <a:t>Для</a:t>
                </a:r>
                <a:r>
                  <a:rPr lang="ru-RU" sz="14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точек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𝒑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𝒒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dirty="0">
                    <a:latin typeface="Microsoft Sans Serif"/>
                    <a:cs typeface="Microsoft Sans Serif"/>
                  </a:rPr>
                  <a:t>длина </a:t>
                </a:r>
                <a:r>
                  <a:rPr lang="ru-RU" sz="1400" spc="-25" dirty="0">
                    <a:latin typeface="Microsoft Sans Serif"/>
                    <a:cs typeface="Microsoft Sans Serif"/>
                  </a:rPr>
                  <a:t>отрезка</a:t>
                </a:r>
                <a:r>
                  <a:rPr lang="ru-RU" sz="14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5" dirty="0">
                    <a:latin typeface="Microsoft Sans Serif"/>
                    <a:cs typeface="Microsoft Sans Serif"/>
                  </a:rPr>
                  <a:t>равна:</a:t>
                </a:r>
                <a:endParaRPr lang="en-US" sz="1400" spc="-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+…+(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)^2</m:t>
                          </m:r>
                        </m:e>
                      </m:ra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sz="14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28FCA2BD-9FFB-764E-999D-66CD45EB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370837"/>
                <a:ext cx="5798820" cy="1067087"/>
              </a:xfrm>
              <a:prstGeom prst="rect">
                <a:avLst/>
              </a:prstGeom>
              <a:blipFill>
                <a:blip r:embed="rId4"/>
                <a:stretch>
                  <a:fillRect l="-1751" t="-33333" b="-94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1">
            <a:extLst>
              <a:ext uri="{FF2B5EF4-FFF2-40B4-BE49-F238E27FC236}">
                <a16:creationId xmlns:a16="http://schemas.microsoft.com/office/drawing/2014/main" id="{31D5B04B-0A10-E844-B504-3D7E40171B21}"/>
              </a:ext>
            </a:extLst>
          </p:cNvPr>
          <p:cNvSpPr txBox="1"/>
          <p:nvPr/>
        </p:nvSpPr>
        <p:spPr>
          <a:xfrm>
            <a:off x="529733" y="2860776"/>
            <a:ext cx="31254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Microsoft Sans Serif"/>
                <a:cs typeface="Microsoft Sans Serif"/>
              </a:rPr>
              <a:t>2.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lang="ru-RU" sz="1600" spc="-10" dirty="0" err="1">
                <a:latin typeface="Microsoft Sans Serif"/>
                <a:cs typeface="Microsoft Sans Serif"/>
              </a:rPr>
              <a:t>Манхеттенское</a:t>
            </a:r>
            <a:r>
              <a:rPr lang="ru-RU" sz="1600" spc="-10" dirty="0">
                <a:latin typeface="Microsoft Sans Serif"/>
                <a:cs typeface="Microsoft Sans Serif"/>
              </a:rPr>
              <a:t> </a:t>
            </a:r>
            <a:r>
              <a:rPr lang="ru-RU" sz="1600" spc="-40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38E9710B-7038-7949-A2C3-9F18F7AF8A5F}"/>
              </a:ext>
            </a:extLst>
          </p:cNvPr>
          <p:cNvGrpSpPr>
            <a:grpSpLocks noChangeAspect="1"/>
          </p:cNvGrpSpPr>
          <p:nvPr/>
        </p:nvGrpSpPr>
        <p:grpSpPr>
          <a:xfrm>
            <a:off x="500550" y="3239743"/>
            <a:ext cx="1445632" cy="1260000"/>
            <a:chOff x="873252" y="4863084"/>
            <a:chExt cx="1745614" cy="152146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B868FFC-5682-9E43-B316-22E8CCE40E36}"/>
                </a:ext>
              </a:extLst>
            </p:cNvPr>
            <p:cNvSpPr/>
            <p:nvPr/>
          </p:nvSpPr>
          <p:spPr>
            <a:xfrm>
              <a:off x="873252" y="4863084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563"/>
                  </a:lnTo>
                  <a:lnTo>
                    <a:pt x="38100" y="1483563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E8E5491-33E0-7D47-BECD-897D70081C2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432" y="5954268"/>
              <a:ext cx="156971" cy="156972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89F1E258-59FA-0B42-A1E3-8F198EBD9AE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832" y="5158740"/>
              <a:ext cx="156972" cy="156972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8B85C998-C926-3B4A-B62F-C46B3E21C09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36" y="5897880"/>
              <a:ext cx="999756" cy="310959"/>
            </a:xfrm>
            <a:prstGeom prst="rect">
              <a:avLst/>
            </a:prstGeom>
          </p:spPr>
        </p:pic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8722DF0E-ABD9-6441-BDEA-CE8E17F7C558}"/>
                </a:ext>
              </a:extLst>
            </p:cNvPr>
            <p:cNvSpPr/>
            <p:nvPr/>
          </p:nvSpPr>
          <p:spPr>
            <a:xfrm>
              <a:off x="1360170" y="5975604"/>
              <a:ext cx="803275" cy="114300"/>
            </a:xfrm>
            <a:custGeom>
              <a:avLst/>
              <a:gdLst/>
              <a:ahLst/>
              <a:cxnLst/>
              <a:rect l="l" t="t" r="r" b="b"/>
              <a:pathLst>
                <a:path w="803275" h="114300">
                  <a:moveTo>
                    <a:pt x="688975" y="0"/>
                  </a:moveTo>
                  <a:lnTo>
                    <a:pt x="688975" y="114300"/>
                  </a:lnTo>
                  <a:lnTo>
                    <a:pt x="765175" y="76200"/>
                  </a:lnTo>
                  <a:lnTo>
                    <a:pt x="708025" y="76200"/>
                  </a:lnTo>
                  <a:lnTo>
                    <a:pt x="708025" y="38100"/>
                  </a:lnTo>
                  <a:lnTo>
                    <a:pt x="765175" y="38100"/>
                  </a:lnTo>
                  <a:lnTo>
                    <a:pt x="688975" y="0"/>
                  </a:lnTo>
                  <a:close/>
                </a:path>
                <a:path w="803275" h="114300">
                  <a:moveTo>
                    <a:pt x="6889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75" y="76200"/>
                  </a:lnTo>
                  <a:lnTo>
                    <a:pt x="688975" y="38100"/>
                  </a:lnTo>
                  <a:close/>
                </a:path>
                <a:path w="803275" h="114300">
                  <a:moveTo>
                    <a:pt x="765175" y="38100"/>
                  </a:moveTo>
                  <a:lnTo>
                    <a:pt x="708025" y="38100"/>
                  </a:lnTo>
                  <a:lnTo>
                    <a:pt x="708025" y="76200"/>
                  </a:lnTo>
                  <a:lnTo>
                    <a:pt x="765175" y="76200"/>
                  </a:lnTo>
                  <a:lnTo>
                    <a:pt x="803275" y="57150"/>
                  </a:lnTo>
                  <a:lnTo>
                    <a:pt x="765175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919D496B-9D61-CC4F-BF2F-379CA4CA419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5584" y="5167884"/>
              <a:ext cx="310959" cy="885431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D1FF9449-5FA6-EC40-9DCE-62813AD6A676}"/>
                </a:ext>
              </a:extLst>
            </p:cNvPr>
            <p:cNvSpPr/>
            <p:nvPr/>
          </p:nvSpPr>
          <p:spPr>
            <a:xfrm>
              <a:off x="2106168" y="5302758"/>
              <a:ext cx="114300" cy="689610"/>
            </a:xfrm>
            <a:custGeom>
              <a:avLst/>
              <a:gdLst/>
              <a:ahLst/>
              <a:cxnLst/>
              <a:rect l="l" t="t" r="r" b="b"/>
              <a:pathLst>
                <a:path w="114300" h="689610">
                  <a:moveTo>
                    <a:pt x="76200" y="95249"/>
                  </a:moveTo>
                  <a:lnTo>
                    <a:pt x="38100" y="95249"/>
                  </a:lnTo>
                  <a:lnTo>
                    <a:pt x="38100" y="689127"/>
                  </a:lnTo>
                  <a:lnTo>
                    <a:pt x="76200" y="689127"/>
                  </a:lnTo>
                  <a:lnTo>
                    <a:pt x="76200" y="95249"/>
                  </a:lnTo>
                  <a:close/>
                </a:path>
                <a:path w="114300" h="689610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689610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10">
                <a:extLst>
                  <a:ext uri="{FF2B5EF4-FFF2-40B4-BE49-F238E27FC236}">
                    <a16:creationId xmlns:a16="http://schemas.microsoft.com/office/drawing/2014/main" id="{A1D9C44E-79B6-4245-92BE-A03E7F33D4B2}"/>
                  </a:ext>
                </a:extLst>
              </p:cNvPr>
              <p:cNvSpPr txBox="1"/>
              <p:nvPr/>
            </p:nvSpPr>
            <p:spPr>
              <a:xfrm>
                <a:off x="2480682" y="3355867"/>
                <a:ext cx="5798820" cy="817083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ru-RU" sz="1400" spc="-40" dirty="0">
                    <a:latin typeface="Microsoft Sans Serif"/>
                    <a:cs typeface="Microsoft Sans Serif"/>
                  </a:rPr>
                  <a:t>Для</a:t>
                </a:r>
                <a:r>
                  <a:rPr lang="ru-RU" sz="14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точек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𝒑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𝒒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dirty="0">
                    <a:latin typeface="Microsoft Sans Serif"/>
                    <a:cs typeface="Microsoft Sans Serif"/>
                  </a:rPr>
                  <a:t>длина </a:t>
                </a:r>
                <a:r>
                  <a:rPr lang="ru-RU" sz="1400" spc="-25" dirty="0">
                    <a:latin typeface="Microsoft Sans Serif"/>
                    <a:cs typeface="Microsoft Sans Serif"/>
                  </a:rPr>
                  <a:t>отрезка</a:t>
                </a:r>
                <a:r>
                  <a:rPr lang="ru-RU" sz="14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5" dirty="0">
                    <a:latin typeface="Microsoft Sans Serif"/>
                    <a:cs typeface="Microsoft Sans Serif"/>
                  </a:rPr>
                  <a:t>равна:</a:t>
                </a:r>
                <a:endParaRPr lang="en-US" sz="1400" spc="-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−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sz="14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42" name="object 10">
                <a:extLst>
                  <a:ext uri="{FF2B5EF4-FFF2-40B4-BE49-F238E27FC236}">
                    <a16:creationId xmlns:a16="http://schemas.microsoft.com/office/drawing/2014/main" id="{A1D9C44E-79B6-4245-92BE-A03E7F33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682" y="3355867"/>
                <a:ext cx="5798820" cy="817083"/>
              </a:xfrm>
              <a:prstGeom prst="rect">
                <a:avLst/>
              </a:prstGeom>
              <a:blipFill>
                <a:blip r:embed="rId8"/>
                <a:stretch>
                  <a:fillRect l="-1751" t="-58462" b="-13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611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10E0-1384-FB40-A86A-2B8E67A0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Манхеттенское</a:t>
            </a:r>
            <a:r>
              <a:rPr lang="ru-RU" dirty="0"/>
              <a:t> и Евклидово расстояние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7302E-23C9-A74B-B2B3-834FE4C7A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9" y="1146276"/>
            <a:ext cx="4605909" cy="366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84E23-62C5-7F4D-9202-FF6C43A92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" t="2006" r="1006" b="7370"/>
          <a:stretch/>
        </p:blipFill>
        <p:spPr>
          <a:xfrm>
            <a:off x="6096000" y="1997074"/>
            <a:ext cx="2547451" cy="156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D103A-EBDE-7440-989C-7CBD1F12C020}"/>
                  </a:ext>
                </a:extLst>
              </p:cNvPr>
              <p:cNvSpPr txBox="1"/>
              <p:nvPr/>
            </p:nvSpPr>
            <p:spPr>
              <a:xfrm>
                <a:off x="5382259" y="2610194"/>
                <a:ext cx="519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D103A-EBDE-7440-989C-7CBD1F12C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259" y="2610194"/>
                <a:ext cx="51969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82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CC581A62-67B3-6341-A7DA-75841A561CE5}"/>
              </a:ext>
            </a:extLst>
          </p:cNvPr>
          <p:cNvSpPr txBox="1"/>
          <p:nvPr/>
        </p:nvSpPr>
        <p:spPr>
          <a:xfrm>
            <a:off x="495559" y="935963"/>
            <a:ext cx="30238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Microsoft Sans Serif"/>
                <a:cs typeface="Microsoft Sans Serif"/>
              </a:rPr>
              <a:t>3.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Расстояние Чебышева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22" name="object 8">
            <a:extLst>
              <a:ext uri="{FF2B5EF4-FFF2-40B4-BE49-F238E27FC236}">
                <a16:creationId xmlns:a16="http://schemas.microsoft.com/office/drawing/2014/main" id="{E76E0ABF-A104-2547-B231-B83F21B6CA39}"/>
              </a:ext>
            </a:extLst>
          </p:cNvPr>
          <p:cNvGrpSpPr>
            <a:grpSpLocks noChangeAspect="1"/>
          </p:cNvGrpSpPr>
          <p:nvPr/>
        </p:nvGrpSpPr>
        <p:grpSpPr>
          <a:xfrm>
            <a:off x="736736" y="1344396"/>
            <a:ext cx="1445632" cy="1260000"/>
            <a:chOff x="894588" y="1900427"/>
            <a:chExt cx="1745614" cy="1521460"/>
          </a:xfrm>
        </p:grpSpPr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9742F0B1-1C27-5746-9244-9C5FE88B9B19}"/>
                </a:ext>
              </a:extLst>
            </p:cNvPr>
            <p:cNvSpPr/>
            <p:nvPr/>
          </p:nvSpPr>
          <p:spPr>
            <a:xfrm>
              <a:off x="894588" y="1900427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C7B6D014-365D-0248-8262-B8BE3C3E686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768" y="2993136"/>
              <a:ext cx="156972" cy="155447"/>
            </a:xfrm>
            <a:prstGeom prst="rect">
              <a:avLst/>
            </a:prstGeom>
          </p:spPr>
        </p:pic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77D31330-7A6F-F84A-ABB6-0C039F2BA6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6168" y="2197607"/>
              <a:ext cx="156972" cy="155447"/>
            </a:xfrm>
            <a:prstGeom prst="rect">
              <a:avLst/>
            </a:prstGeom>
          </p:spPr>
        </p:pic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8329D45F-CD0D-0E4A-B19E-9AA50453F4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116" y="2935287"/>
              <a:ext cx="999756" cy="310959"/>
            </a:xfrm>
            <a:prstGeom prst="rect">
              <a:avLst/>
            </a:prstGeom>
          </p:spPr>
        </p:pic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D5FF39D8-7F27-334F-9904-FB4DBC51F143}"/>
                </a:ext>
              </a:extLst>
            </p:cNvPr>
            <p:cNvSpPr/>
            <p:nvPr/>
          </p:nvSpPr>
          <p:spPr>
            <a:xfrm>
              <a:off x="1352550" y="3012947"/>
              <a:ext cx="803275" cy="114300"/>
            </a:xfrm>
            <a:custGeom>
              <a:avLst/>
              <a:gdLst/>
              <a:ahLst/>
              <a:cxnLst/>
              <a:rect l="l" t="t" r="r" b="b"/>
              <a:pathLst>
                <a:path w="803275" h="114300">
                  <a:moveTo>
                    <a:pt x="688975" y="0"/>
                  </a:moveTo>
                  <a:lnTo>
                    <a:pt x="688975" y="114300"/>
                  </a:lnTo>
                  <a:lnTo>
                    <a:pt x="765175" y="76200"/>
                  </a:lnTo>
                  <a:lnTo>
                    <a:pt x="708025" y="76200"/>
                  </a:lnTo>
                  <a:lnTo>
                    <a:pt x="708025" y="38100"/>
                  </a:lnTo>
                  <a:lnTo>
                    <a:pt x="765175" y="38100"/>
                  </a:lnTo>
                  <a:lnTo>
                    <a:pt x="688975" y="0"/>
                  </a:lnTo>
                  <a:close/>
                </a:path>
                <a:path w="803275" h="114300">
                  <a:moveTo>
                    <a:pt x="6889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75" y="76200"/>
                  </a:lnTo>
                  <a:lnTo>
                    <a:pt x="688975" y="38100"/>
                  </a:lnTo>
                  <a:close/>
                </a:path>
                <a:path w="803275" h="114300">
                  <a:moveTo>
                    <a:pt x="765175" y="38100"/>
                  </a:moveTo>
                  <a:lnTo>
                    <a:pt x="708025" y="38100"/>
                  </a:lnTo>
                  <a:lnTo>
                    <a:pt x="708025" y="76200"/>
                  </a:lnTo>
                  <a:lnTo>
                    <a:pt x="765175" y="76200"/>
                  </a:lnTo>
                  <a:lnTo>
                    <a:pt x="803275" y="57150"/>
                  </a:lnTo>
                  <a:lnTo>
                    <a:pt x="765175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1654E715-BA51-4243-B33B-930801B84E51}"/>
                </a:ext>
              </a:extLst>
            </p:cNvPr>
            <p:cNvSpPr/>
            <p:nvPr/>
          </p:nvSpPr>
          <p:spPr>
            <a:xfrm>
              <a:off x="2183891" y="2339340"/>
              <a:ext cx="0" cy="1048385"/>
            </a:xfrm>
            <a:custGeom>
              <a:avLst/>
              <a:gdLst/>
              <a:ahLst/>
              <a:cxnLst/>
              <a:rect l="l" t="t" r="r" b="b"/>
              <a:pathLst>
                <a:path h="1048385">
                  <a:moveTo>
                    <a:pt x="0" y="0"/>
                  </a:moveTo>
                  <a:lnTo>
                    <a:pt x="0" y="1048004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0">
            <a:extLst>
              <a:ext uri="{FF2B5EF4-FFF2-40B4-BE49-F238E27FC236}">
                <a16:creationId xmlns:a16="http://schemas.microsoft.com/office/drawing/2014/main" id="{A32B22A8-E619-0144-85FE-87C3CBDA50D0}"/>
              </a:ext>
            </a:extLst>
          </p:cNvPr>
          <p:cNvSpPr txBox="1"/>
          <p:nvPr/>
        </p:nvSpPr>
        <p:spPr>
          <a:xfrm>
            <a:off x="495559" y="3058282"/>
            <a:ext cx="31076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600" spc="-5" dirty="0">
                <a:latin typeface="Microsoft Sans Serif"/>
                <a:cs typeface="Microsoft Sans Serif"/>
              </a:rPr>
              <a:t>4. Расстояние </a:t>
            </a:r>
            <a:r>
              <a:rPr lang="ru-RU" sz="1600" spc="-5" dirty="0" err="1">
                <a:latin typeface="Microsoft Sans Serif"/>
                <a:cs typeface="Microsoft Sans Serif"/>
              </a:rPr>
              <a:t>Минковского</a:t>
            </a:r>
            <a:endParaRPr sz="160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BC3D3-32C0-D643-9054-9E0030C9313D}"/>
                  </a:ext>
                </a:extLst>
              </p:cNvPr>
              <p:cNvSpPr txBox="1"/>
              <p:nvPr/>
            </p:nvSpPr>
            <p:spPr>
              <a:xfrm>
                <a:off x="3180875" y="1595735"/>
                <a:ext cx="276569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𝑐h𝑒𝑏𝑦𝑠h𝑒𝑣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BC3D3-32C0-D643-9054-9E0030C93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75" y="1595735"/>
                <a:ext cx="2765693" cy="37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/>
              <p:nvPr/>
            </p:nvSpPr>
            <p:spPr>
              <a:xfrm>
                <a:off x="611272" y="3559892"/>
                <a:ext cx="2294538" cy="79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2" y="3559892"/>
                <a:ext cx="2294538" cy="799193"/>
              </a:xfrm>
              <a:prstGeom prst="rect">
                <a:avLst/>
              </a:prstGeom>
              <a:blipFill>
                <a:blip r:embed="rId5"/>
                <a:stretch>
                  <a:fillRect t="-68750" b="-1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A7EDB8-9277-E847-B19A-B62F6F1D6FAC}"/>
                  </a:ext>
                </a:extLst>
              </p:cNvPr>
              <p:cNvSpPr txBox="1"/>
              <p:nvPr/>
            </p:nvSpPr>
            <p:spPr>
              <a:xfrm>
                <a:off x="3425011" y="3620421"/>
                <a:ext cx="28962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 </a:t>
                </a:r>
                <a:r>
                  <a:rPr lang="en-US" sz="1400" dirty="0"/>
                  <a:t>– </a:t>
                </a:r>
                <a:r>
                  <a:rPr lang="ru-RU" sz="1400" dirty="0" err="1"/>
                  <a:t>Манхеттенское</a:t>
                </a:r>
                <a:r>
                  <a:rPr lang="ru-RU" sz="1400" dirty="0"/>
                  <a:t> рас</a:t>
                </a:r>
                <a:r>
                  <a:rPr lang="en-US" sz="1400" dirty="0"/>
                  <a:t>c</a:t>
                </a:r>
                <a:r>
                  <a:rPr lang="ru-RU" sz="1400" dirty="0" err="1"/>
                  <a:t>тояние</a:t>
                </a:r>
                <a:endParaRPr lang="ru-RU" sz="1400" dirty="0"/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 </a:t>
                </a:r>
                <a:r>
                  <a:rPr lang="en-US" sz="1400" dirty="0"/>
                  <a:t>– </a:t>
                </a:r>
                <a:r>
                  <a:rPr lang="ru-RU" sz="1400" dirty="0"/>
                  <a:t>Евклидово расстояние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400" dirty="0"/>
                  <a:t> – </a:t>
                </a:r>
                <a:r>
                  <a:rPr lang="ru-RU" sz="1400" dirty="0"/>
                  <a:t>Расстояние Чебышева</a:t>
                </a:r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A7EDB8-9277-E847-B19A-B62F6F1D6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11" y="3620421"/>
                <a:ext cx="2896242" cy="738664"/>
              </a:xfrm>
              <a:prstGeom prst="rect">
                <a:avLst/>
              </a:prstGeom>
              <a:blipFill>
                <a:blip r:embed="rId6"/>
                <a:stretch>
                  <a:fillRect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71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A32B22A8-E619-0144-85FE-87C3CBDA50D0}"/>
              </a:ext>
            </a:extLst>
          </p:cNvPr>
          <p:cNvSpPr txBox="1"/>
          <p:nvPr/>
        </p:nvSpPr>
        <p:spPr>
          <a:xfrm>
            <a:off x="470887" y="1239224"/>
            <a:ext cx="479714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600" spc="-5" dirty="0">
                <a:latin typeface="Microsoft Sans Serif"/>
                <a:cs typeface="Microsoft Sans Serif"/>
              </a:rPr>
              <a:t>5</a:t>
            </a:r>
            <a:r>
              <a:rPr sz="1600" spc="-5" dirty="0">
                <a:latin typeface="Microsoft Sans Serif"/>
                <a:cs typeface="Microsoft Sans Serif"/>
              </a:rPr>
              <a:t>. </a:t>
            </a:r>
            <a:r>
              <a:rPr sz="1600" spc="-20" dirty="0" err="1">
                <a:latin typeface="Microsoft Sans Serif"/>
                <a:cs typeface="Microsoft Sans Serif"/>
              </a:rPr>
              <a:t>Косинусное</a:t>
            </a:r>
            <a:r>
              <a:rPr lang="en-US" sz="1600" spc="-20" dirty="0">
                <a:latin typeface="Microsoft Sans Serif"/>
                <a:cs typeface="Microsoft Sans Serif"/>
              </a:rPr>
              <a:t> </a:t>
            </a:r>
            <a:r>
              <a:rPr lang="ru-RU" sz="1600" spc="-20" dirty="0">
                <a:latin typeface="Microsoft Sans Serif"/>
                <a:cs typeface="Microsoft Sans Serif"/>
              </a:rPr>
              <a:t>сходство и косинусное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31" name="object 21">
            <a:extLst>
              <a:ext uri="{FF2B5EF4-FFF2-40B4-BE49-F238E27FC236}">
                <a16:creationId xmlns:a16="http://schemas.microsoft.com/office/drawing/2014/main" id="{F3DDCF51-A974-8E47-AB75-ECD3FBE302DD}"/>
              </a:ext>
            </a:extLst>
          </p:cNvPr>
          <p:cNvGrpSpPr>
            <a:grpSpLocks noChangeAspect="1"/>
          </p:cNvGrpSpPr>
          <p:nvPr/>
        </p:nvGrpSpPr>
        <p:grpSpPr>
          <a:xfrm>
            <a:off x="705398" y="1733550"/>
            <a:ext cx="1444430" cy="1260000"/>
            <a:chOff x="8278368" y="2688335"/>
            <a:chExt cx="1745614" cy="1522730"/>
          </a:xfrm>
        </p:grpSpPr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0AE582C4-B5A2-B541-8201-66BFDB99FA5B}"/>
                </a:ext>
              </a:extLst>
            </p:cNvPr>
            <p:cNvSpPr/>
            <p:nvPr/>
          </p:nvSpPr>
          <p:spPr>
            <a:xfrm>
              <a:off x="8278368" y="2688335"/>
              <a:ext cx="1745614" cy="1522730"/>
            </a:xfrm>
            <a:custGeom>
              <a:avLst/>
              <a:gdLst/>
              <a:ahLst/>
              <a:cxnLst/>
              <a:rect l="l" t="t" r="r" b="b"/>
              <a:pathLst>
                <a:path w="1745615" h="1522729">
                  <a:moveTo>
                    <a:pt x="1745615" y="1484376"/>
                  </a:moveTo>
                  <a:lnTo>
                    <a:pt x="1732915" y="1478026"/>
                  </a:lnTo>
                  <a:lnTo>
                    <a:pt x="1669415" y="1446276"/>
                  </a:lnTo>
                  <a:lnTo>
                    <a:pt x="1669415" y="1478026"/>
                  </a:lnTo>
                  <a:lnTo>
                    <a:pt x="44450" y="1478026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90726"/>
                  </a:lnTo>
                  <a:lnTo>
                    <a:pt x="1669415" y="1490726"/>
                  </a:lnTo>
                  <a:lnTo>
                    <a:pt x="1669415" y="1522476"/>
                  </a:lnTo>
                  <a:lnTo>
                    <a:pt x="1732915" y="1490726"/>
                  </a:lnTo>
                  <a:lnTo>
                    <a:pt x="1745615" y="1484376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23">
              <a:extLst>
                <a:ext uri="{FF2B5EF4-FFF2-40B4-BE49-F238E27FC236}">
                  <a16:creationId xmlns:a16="http://schemas.microsoft.com/office/drawing/2014/main" id="{E129EE4C-1A27-0D48-9CE0-2BF63C1EDCC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8156" y="2865119"/>
              <a:ext cx="156972" cy="156971"/>
            </a:xfrm>
            <a:prstGeom prst="rect">
              <a:avLst/>
            </a:prstGeom>
          </p:spPr>
        </p:pic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AA53D72E-44F0-974E-B663-9B8AAED0D79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9176" y="3589019"/>
              <a:ext cx="156972" cy="156971"/>
            </a:xfrm>
            <a:prstGeom prst="rect">
              <a:avLst/>
            </a:prstGeom>
          </p:spPr>
        </p:pic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9AD83D80-B055-1141-9298-36CF85BDAB17}"/>
                </a:ext>
              </a:extLst>
            </p:cNvPr>
            <p:cNvSpPr/>
            <p:nvPr/>
          </p:nvSpPr>
          <p:spPr>
            <a:xfrm>
              <a:off x="8316468" y="2988563"/>
              <a:ext cx="1124585" cy="1184275"/>
            </a:xfrm>
            <a:custGeom>
              <a:avLst/>
              <a:gdLst/>
              <a:ahLst/>
              <a:cxnLst/>
              <a:rect l="l" t="t" r="r" b="b"/>
              <a:pathLst>
                <a:path w="1124584" h="1184275">
                  <a:moveTo>
                    <a:pt x="0" y="1183259"/>
                  </a:moveTo>
                  <a:lnTo>
                    <a:pt x="582676" y="0"/>
                  </a:lnTo>
                </a:path>
                <a:path w="1124584" h="1184275">
                  <a:moveTo>
                    <a:pt x="0" y="1184148"/>
                  </a:moveTo>
                  <a:lnTo>
                    <a:pt x="1124077" y="725424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42B59816-8311-654C-897B-BB50BFCF71E5}"/>
                </a:ext>
              </a:extLst>
            </p:cNvPr>
            <p:cNvSpPr/>
            <p:nvPr/>
          </p:nvSpPr>
          <p:spPr>
            <a:xfrm>
              <a:off x="8713216" y="3343655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40" h="467360">
                  <a:moveTo>
                    <a:pt x="409701" y="361315"/>
                  </a:moveTo>
                  <a:lnTo>
                    <a:pt x="405129" y="364236"/>
                  </a:lnTo>
                  <a:lnTo>
                    <a:pt x="400430" y="367030"/>
                  </a:lnTo>
                  <a:lnTo>
                    <a:pt x="399033" y="373126"/>
                  </a:lnTo>
                  <a:lnTo>
                    <a:pt x="457453" y="467106"/>
                  </a:lnTo>
                  <a:lnTo>
                    <a:pt x="467995" y="447802"/>
                  </a:lnTo>
                  <a:lnTo>
                    <a:pt x="447039" y="447802"/>
                  </a:lnTo>
                  <a:lnTo>
                    <a:pt x="446912" y="444246"/>
                  </a:lnTo>
                  <a:lnTo>
                    <a:pt x="445261" y="421640"/>
                  </a:lnTo>
                  <a:lnTo>
                    <a:pt x="443351" y="406939"/>
                  </a:lnTo>
                  <a:lnTo>
                    <a:pt x="415798" y="362712"/>
                  </a:lnTo>
                  <a:lnTo>
                    <a:pt x="409701" y="361315"/>
                  </a:lnTo>
                  <a:close/>
                </a:path>
                <a:path w="510540" h="467360">
                  <a:moveTo>
                    <a:pt x="443351" y="406939"/>
                  </a:moveTo>
                  <a:lnTo>
                    <a:pt x="445261" y="421640"/>
                  </a:lnTo>
                  <a:lnTo>
                    <a:pt x="446912" y="444246"/>
                  </a:lnTo>
                  <a:lnTo>
                    <a:pt x="447039" y="447802"/>
                  </a:lnTo>
                  <a:lnTo>
                    <a:pt x="466851" y="447167"/>
                  </a:lnTo>
                  <a:lnTo>
                    <a:pt x="466715" y="442722"/>
                  </a:lnTo>
                  <a:lnTo>
                    <a:pt x="448182" y="442722"/>
                  </a:lnTo>
                  <a:lnTo>
                    <a:pt x="456344" y="427795"/>
                  </a:lnTo>
                  <a:lnTo>
                    <a:pt x="443351" y="406939"/>
                  </a:lnTo>
                  <a:close/>
                </a:path>
                <a:path w="510540" h="467360">
                  <a:moveTo>
                    <a:pt x="499109" y="358775"/>
                  </a:moveTo>
                  <a:lnTo>
                    <a:pt x="493140" y="360553"/>
                  </a:lnTo>
                  <a:lnTo>
                    <a:pt x="490474" y="365379"/>
                  </a:lnTo>
                  <a:lnTo>
                    <a:pt x="464205" y="413418"/>
                  </a:lnTo>
                  <a:lnTo>
                    <a:pt x="464947" y="419100"/>
                  </a:lnTo>
                  <a:lnTo>
                    <a:pt x="466725" y="442849"/>
                  </a:lnTo>
                  <a:lnTo>
                    <a:pt x="466851" y="447167"/>
                  </a:lnTo>
                  <a:lnTo>
                    <a:pt x="447039" y="447802"/>
                  </a:lnTo>
                  <a:lnTo>
                    <a:pt x="467995" y="447802"/>
                  </a:lnTo>
                  <a:lnTo>
                    <a:pt x="507873" y="374777"/>
                  </a:lnTo>
                  <a:lnTo>
                    <a:pt x="510539" y="370078"/>
                  </a:lnTo>
                  <a:lnTo>
                    <a:pt x="508761" y="363982"/>
                  </a:lnTo>
                  <a:lnTo>
                    <a:pt x="503935" y="361315"/>
                  </a:lnTo>
                  <a:lnTo>
                    <a:pt x="499109" y="358775"/>
                  </a:lnTo>
                  <a:close/>
                </a:path>
                <a:path w="510540" h="467360">
                  <a:moveTo>
                    <a:pt x="456344" y="427795"/>
                  </a:moveTo>
                  <a:lnTo>
                    <a:pt x="448182" y="442722"/>
                  </a:lnTo>
                  <a:lnTo>
                    <a:pt x="465327" y="442214"/>
                  </a:lnTo>
                  <a:lnTo>
                    <a:pt x="456344" y="427795"/>
                  </a:lnTo>
                  <a:close/>
                </a:path>
                <a:path w="510540" h="467360">
                  <a:moveTo>
                    <a:pt x="464205" y="413418"/>
                  </a:moveTo>
                  <a:lnTo>
                    <a:pt x="456344" y="427795"/>
                  </a:lnTo>
                  <a:lnTo>
                    <a:pt x="465327" y="442214"/>
                  </a:lnTo>
                  <a:lnTo>
                    <a:pt x="448182" y="442722"/>
                  </a:lnTo>
                  <a:lnTo>
                    <a:pt x="466715" y="442722"/>
                  </a:lnTo>
                  <a:lnTo>
                    <a:pt x="464947" y="419100"/>
                  </a:lnTo>
                  <a:lnTo>
                    <a:pt x="464205" y="413418"/>
                  </a:lnTo>
                  <a:close/>
                </a:path>
                <a:path w="510540" h="467360">
                  <a:moveTo>
                    <a:pt x="507" y="0"/>
                  </a:moveTo>
                  <a:lnTo>
                    <a:pt x="0" y="19812"/>
                  </a:lnTo>
                  <a:lnTo>
                    <a:pt x="23494" y="20320"/>
                  </a:lnTo>
                  <a:lnTo>
                    <a:pt x="46227" y="22225"/>
                  </a:lnTo>
                  <a:lnTo>
                    <a:pt x="90550" y="28956"/>
                  </a:lnTo>
                  <a:lnTo>
                    <a:pt x="133476" y="40005"/>
                  </a:lnTo>
                  <a:lnTo>
                    <a:pt x="174498" y="54991"/>
                  </a:lnTo>
                  <a:lnTo>
                    <a:pt x="213613" y="73914"/>
                  </a:lnTo>
                  <a:lnTo>
                    <a:pt x="250570" y="96393"/>
                  </a:lnTo>
                  <a:lnTo>
                    <a:pt x="284987" y="122047"/>
                  </a:lnTo>
                  <a:lnTo>
                    <a:pt x="316737" y="151003"/>
                  </a:lnTo>
                  <a:lnTo>
                    <a:pt x="345566" y="182753"/>
                  </a:lnTo>
                  <a:lnTo>
                    <a:pt x="371220" y="217170"/>
                  </a:lnTo>
                  <a:lnTo>
                    <a:pt x="393700" y="254127"/>
                  </a:lnTo>
                  <a:lnTo>
                    <a:pt x="412495" y="293116"/>
                  </a:lnTo>
                  <a:lnTo>
                    <a:pt x="427481" y="334264"/>
                  </a:lnTo>
                  <a:lnTo>
                    <a:pt x="438403" y="377063"/>
                  </a:lnTo>
                  <a:lnTo>
                    <a:pt x="443351" y="406939"/>
                  </a:lnTo>
                  <a:lnTo>
                    <a:pt x="456344" y="427795"/>
                  </a:lnTo>
                  <a:lnTo>
                    <a:pt x="464205" y="413418"/>
                  </a:lnTo>
                  <a:lnTo>
                    <a:pt x="461899" y="395732"/>
                  </a:lnTo>
                  <a:lnTo>
                    <a:pt x="457834" y="372745"/>
                  </a:lnTo>
                  <a:lnTo>
                    <a:pt x="446277" y="327914"/>
                  </a:lnTo>
                  <a:lnTo>
                    <a:pt x="430529" y="284988"/>
                  </a:lnTo>
                  <a:lnTo>
                    <a:pt x="410844" y="244221"/>
                  </a:lnTo>
                  <a:lnTo>
                    <a:pt x="387476" y="205740"/>
                  </a:lnTo>
                  <a:lnTo>
                    <a:pt x="360552" y="169799"/>
                  </a:lnTo>
                  <a:lnTo>
                    <a:pt x="330326" y="136652"/>
                  </a:lnTo>
                  <a:lnTo>
                    <a:pt x="297179" y="106553"/>
                  </a:lnTo>
                  <a:lnTo>
                    <a:pt x="261238" y="79629"/>
                  </a:lnTo>
                  <a:lnTo>
                    <a:pt x="222757" y="56261"/>
                  </a:lnTo>
                  <a:lnTo>
                    <a:pt x="181863" y="36576"/>
                  </a:lnTo>
                  <a:lnTo>
                    <a:pt x="138937" y="20955"/>
                  </a:lnTo>
                  <a:lnTo>
                    <a:pt x="94106" y="9525"/>
                  </a:lnTo>
                  <a:lnTo>
                    <a:pt x="47751" y="2413"/>
                  </a:lnTo>
                  <a:lnTo>
                    <a:pt x="24002" y="635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/>
              <p:nvPr/>
            </p:nvSpPr>
            <p:spPr>
              <a:xfrm>
                <a:off x="3015460" y="2030137"/>
                <a:ext cx="4797147" cy="1036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𝐬𝐢𝐦𝐢𝐥𝐚𝐫𝐢𝐭𝐲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sz="1400" dirty="0"/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𝐝𝐢𝐬𝐭𝐚𝐧𝐜𝐞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𝐬𝐢𝐦𝐢𝐥𝐚𝐫𝐢𝐭𝐲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0" y="2030137"/>
                <a:ext cx="4797147" cy="1036117"/>
              </a:xfrm>
              <a:prstGeom prst="rect">
                <a:avLst/>
              </a:prstGeom>
              <a:blipFill>
                <a:blip r:embed="rId3"/>
                <a:stretch>
                  <a:fillRect t="-32530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D603DEB-BB0F-FE46-AA83-6EE97BAE2DC9}"/>
              </a:ext>
            </a:extLst>
          </p:cNvPr>
          <p:cNvSpPr txBox="1"/>
          <p:nvPr/>
        </p:nvSpPr>
        <p:spPr>
          <a:xfrm>
            <a:off x="736924" y="3714750"/>
            <a:ext cx="825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Косинусное расстояние используется для определения схожести векторов в </a:t>
            </a:r>
            <a:br>
              <a:rPr lang="ru-RU" dirty="0"/>
            </a:br>
            <a:r>
              <a:rPr lang="en-US" dirty="0"/>
              <a:t>n-</a:t>
            </a:r>
            <a:r>
              <a:rPr lang="ru-RU" dirty="0"/>
              <a:t>мерном пространстве. Одна из самых часто используемых метрик в </a:t>
            </a:r>
            <a:r>
              <a:rPr lang="en-US" dirty="0"/>
              <a:t>NLP.</a:t>
            </a:r>
          </a:p>
        </p:txBody>
      </p:sp>
    </p:spTree>
    <p:extLst>
      <p:ext uri="{BB962C8B-B14F-4D97-AF65-F5344CB8AC3E}">
        <p14:creationId xmlns:p14="http://schemas.microsoft.com/office/powerpoint/2010/main" val="1761987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Проклятие размерности</a:t>
            </a:r>
            <a:endParaRPr lang="en-US" dirty="0"/>
          </a:p>
        </p:txBody>
      </p:sp>
      <p:grpSp>
        <p:nvGrpSpPr>
          <p:cNvPr id="20" name="object 5">
            <a:extLst>
              <a:ext uri="{FF2B5EF4-FFF2-40B4-BE49-F238E27FC236}">
                <a16:creationId xmlns:a16="http://schemas.microsoft.com/office/drawing/2014/main" id="{EAFC9B6B-7375-6646-965E-356549088592}"/>
              </a:ext>
            </a:extLst>
          </p:cNvPr>
          <p:cNvGrpSpPr>
            <a:grpSpLocks noChangeAspect="1"/>
          </p:cNvGrpSpPr>
          <p:nvPr/>
        </p:nvGrpSpPr>
        <p:grpSpPr>
          <a:xfrm>
            <a:off x="749125" y="1657350"/>
            <a:ext cx="7645749" cy="2612390"/>
            <a:chOff x="1493519" y="1950720"/>
            <a:chExt cx="9206865" cy="3145790"/>
          </a:xfrm>
        </p:grpSpPr>
        <p:pic>
          <p:nvPicPr>
            <p:cNvPr id="29" name="object 6">
              <a:extLst>
                <a:ext uri="{FF2B5EF4-FFF2-40B4-BE49-F238E27FC236}">
                  <a16:creationId xmlns:a16="http://schemas.microsoft.com/office/drawing/2014/main" id="{32D36310-CEAB-714D-AB73-2D2FF97D9A6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4152" y="1950720"/>
              <a:ext cx="3265932" cy="3145535"/>
            </a:xfrm>
            <a:prstGeom prst="rect">
              <a:avLst/>
            </a:prstGeom>
          </p:spPr>
        </p:pic>
        <p:pic>
          <p:nvPicPr>
            <p:cNvPr id="37" name="object 7">
              <a:extLst>
                <a:ext uri="{FF2B5EF4-FFF2-40B4-BE49-F238E27FC236}">
                  <a16:creationId xmlns:a16="http://schemas.microsoft.com/office/drawing/2014/main" id="{30A342C1-A5D3-784B-B56B-0881E724C54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519" y="1950720"/>
              <a:ext cx="2845308" cy="3145535"/>
            </a:xfrm>
            <a:prstGeom prst="rect">
              <a:avLst/>
            </a:prstGeom>
          </p:spPr>
        </p:pic>
        <p:pic>
          <p:nvPicPr>
            <p:cNvPr id="38" name="object 8">
              <a:extLst>
                <a:ext uri="{FF2B5EF4-FFF2-40B4-BE49-F238E27FC236}">
                  <a16:creationId xmlns:a16="http://schemas.microsoft.com/office/drawing/2014/main" id="{B7767F03-FA44-0942-A82B-78F42117C1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119" y="1950720"/>
              <a:ext cx="3262883" cy="3145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769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AB02-67E0-324C-A535-B60B9E23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сходства</a:t>
            </a:r>
            <a:endParaRPr lang="en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47E72-CD71-4946-8193-907FAA2C6EA4}"/>
              </a:ext>
            </a:extLst>
          </p:cNvPr>
          <p:cNvSpPr txBox="1"/>
          <p:nvPr/>
        </p:nvSpPr>
        <p:spPr>
          <a:xfrm>
            <a:off x="155276" y="971550"/>
            <a:ext cx="411192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Евклидово расстояние (</a:t>
            </a:r>
            <a:r>
              <a:rPr lang="en-US" sz="1400" b="1" dirty="0"/>
              <a:t>Euclidean Distance)</a:t>
            </a:r>
          </a:p>
          <a:p>
            <a:r>
              <a:rPr lang="ru-RU" sz="1050" dirty="0"/>
              <a:t>геометрическое расстояние между двумя точками в </a:t>
            </a:r>
            <a:r>
              <a:rPr lang="en-US" sz="1050" dirty="0"/>
              <a:t>n-</a:t>
            </a:r>
            <a:r>
              <a:rPr lang="ru-RU" sz="1050" dirty="0"/>
              <a:t>мерном пространстве.</a:t>
            </a:r>
            <a:endParaRPr lang="ru-RU" sz="1400" dirty="0"/>
          </a:p>
          <a:p>
            <a:r>
              <a:rPr lang="ru-RU" sz="1400" b="1" dirty="0"/>
              <a:t>Манхэттенское расстояние (</a:t>
            </a:r>
            <a:r>
              <a:rPr lang="en-US" sz="1400" b="1" dirty="0"/>
              <a:t>Manhattan Distance) </a:t>
            </a:r>
            <a:endParaRPr lang="ru-RU" sz="1400" b="1" dirty="0"/>
          </a:p>
          <a:p>
            <a:r>
              <a:rPr lang="ru-RU" sz="1000" dirty="0"/>
              <a:t>сумма абсолютных различий между координатами двух точек</a:t>
            </a:r>
          </a:p>
          <a:p>
            <a:r>
              <a:rPr lang="ru-RU" sz="1400" b="1" dirty="0"/>
              <a:t>Косинусное сходство (</a:t>
            </a:r>
            <a:r>
              <a:rPr lang="en-US" sz="1400" b="1" dirty="0"/>
              <a:t>Cosine Similarity)</a:t>
            </a:r>
          </a:p>
          <a:p>
            <a:r>
              <a:rPr lang="ru-RU" sz="1000" dirty="0"/>
              <a:t>угол между векторами в </a:t>
            </a:r>
            <a:r>
              <a:rPr lang="en-US" sz="1000" dirty="0"/>
              <a:t>n-</a:t>
            </a:r>
            <a:r>
              <a:rPr lang="ru-RU" sz="1000" dirty="0"/>
              <a:t>мерном пространстве</a:t>
            </a:r>
          </a:p>
          <a:p>
            <a:r>
              <a:rPr lang="ru-RU" sz="1400" b="1" dirty="0"/>
              <a:t>Корреляция Пирсона (</a:t>
            </a:r>
            <a:r>
              <a:rPr lang="en-US" sz="1400" b="1" dirty="0"/>
              <a:t>Pearson Correlation)</a:t>
            </a:r>
          </a:p>
          <a:p>
            <a:r>
              <a:rPr lang="ru-RU" sz="1000" dirty="0"/>
              <a:t>линейная зависимость между переменными</a:t>
            </a:r>
          </a:p>
          <a:p>
            <a:r>
              <a:rPr lang="ru-RU" sz="1400" b="1" dirty="0" err="1"/>
              <a:t>Жаккардово</a:t>
            </a:r>
            <a:r>
              <a:rPr lang="ru-RU" sz="1400" b="1" dirty="0"/>
              <a:t> сходство (</a:t>
            </a:r>
            <a:r>
              <a:rPr lang="en-US" sz="1400" b="1" dirty="0"/>
              <a:t>Jaccard Similarity)</a:t>
            </a:r>
          </a:p>
          <a:p>
            <a:r>
              <a:rPr lang="ru-RU" sz="1000" dirty="0"/>
              <a:t>мера пересечения множеств.</a:t>
            </a:r>
          </a:p>
          <a:p>
            <a:r>
              <a:rPr lang="ru-RU" sz="1400" b="1" dirty="0"/>
              <a:t>Расстояние Левенштейна (</a:t>
            </a:r>
            <a:r>
              <a:rPr lang="en-US" sz="1400" b="1" dirty="0" err="1"/>
              <a:t>Levenshtein</a:t>
            </a:r>
            <a:r>
              <a:rPr lang="en-US" sz="1400" b="1" dirty="0"/>
              <a:t> Distance)</a:t>
            </a:r>
            <a:r>
              <a:rPr lang="en-US" sz="1400" dirty="0"/>
              <a:t> </a:t>
            </a:r>
            <a:r>
              <a:rPr lang="ru-RU" sz="1000" dirty="0"/>
              <a:t>различия между строками путем подсчета минимального количества операций</a:t>
            </a:r>
          </a:p>
          <a:p>
            <a:r>
              <a:rPr lang="ru-RU" sz="1400" b="1" dirty="0"/>
              <a:t>Расстояние Хэмминга (</a:t>
            </a:r>
            <a:r>
              <a:rPr lang="en-US" sz="1400" b="1" dirty="0"/>
              <a:t>Hamming Distance)</a:t>
            </a:r>
          </a:p>
          <a:p>
            <a:r>
              <a:rPr lang="ru-RU" sz="1000" dirty="0"/>
              <a:t>различия между строками фиксированной длины путем подсчета несовпадающих символов.</a:t>
            </a:r>
            <a:endParaRPr lang="ru-RU" sz="1400" dirty="0"/>
          </a:p>
          <a:p>
            <a:r>
              <a:rPr lang="ru-RU" sz="1400" b="1" dirty="0"/>
              <a:t>Расстояние </a:t>
            </a:r>
            <a:r>
              <a:rPr lang="ru-RU" sz="1400" b="1" dirty="0" err="1"/>
              <a:t>Махаланобиса</a:t>
            </a:r>
            <a:r>
              <a:rPr lang="ru-RU" sz="1400" b="1" dirty="0"/>
              <a:t> (</a:t>
            </a:r>
            <a:r>
              <a:rPr lang="en-US" sz="1400" b="1" dirty="0" err="1"/>
              <a:t>Mahalanobis</a:t>
            </a:r>
            <a:r>
              <a:rPr lang="en-US" sz="1400" b="1" dirty="0"/>
              <a:t> Distance)</a:t>
            </a:r>
          </a:p>
          <a:p>
            <a:r>
              <a:rPr lang="ru-RU" sz="1000" dirty="0"/>
              <a:t>ковариация между признаками</a:t>
            </a:r>
          </a:p>
          <a:p>
            <a:r>
              <a:rPr lang="ru-RU" sz="1400" b="1" dirty="0"/>
              <a:t>Метрика </a:t>
            </a:r>
            <a:r>
              <a:rPr lang="ru-RU" sz="1400" b="1" dirty="0" err="1"/>
              <a:t>Минковского</a:t>
            </a:r>
            <a:r>
              <a:rPr lang="ru-RU" sz="1400" b="1" dirty="0"/>
              <a:t> (</a:t>
            </a:r>
            <a:r>
              <a:rPr lang="en-US" sz="1400" b="1" dirty="0" err="1"/>
              <a:t>Minkowski</a:t>
            </a:r>
            <a:r>
              <a:rPr lang="en-US" sz="1400" b="1" dirty="0"/>
              <a:t> Metric)</a:t>
            </a:r>
          </a:p>
          <a:p>
            <a:r>
              <a:rPr lang="ru-RU" sz="1000" dirty="0"/>
              <a:t>обобщенное расстояние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F80EA-63C5-8744-8410-009DBE42835B}"/>
              </a:ext>
            </a:extLst>
          </p:cNvPr>
          <p:cNvSpPr txBox="1"/>
          <p:nvPr/>
        </p:nvSpPr>
        <p:spPr>
          <a:xfrm>
            <a:off x="4447162" y="971550"/>
            <a:ext cx="46015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Корреляция касательной (</a:t>
            </a:r>
            <a:r>
              <a:rPr lang="en-US" sz="1400" b="1" dirty="0" err="1"/>
              <a:t>Tanimoto</a:t>
            </a:r>
            <a:r>
              <a:rPr lang="en-US" sz="1400" b="1" dirty="0"/>
              <a:t> Coefficient)</a:t>
            </a:r>
          </a:p>
          <a:p>
            <a:r>
              <a:rPr lang="ru-RU" sz="1000" dirty="0"/>
              <a:t>сравнение между двумя бинарными векторами.</a:t>
            </a:r>
          </a:p>
          <a:p>
            <a:r>
              <a:rPr lang="ru-RU" sz="1400" b="1" dirty="0"/>
              <a:t>Среднеквадратичное отклонение (</a:t>
            </a:r>
            <a:r>
              <a:rPr lang="en-US" sz="1400" b="1" dirty="0"/>
              <a:t>MSE) </a:t>
            </a:r>
            <a:endParaRPr lang="ru-RU" sz="1400" b="1" dirty="0"/>
          </a:p>
          <a:p>
            <a:r>
              <a:rPr lang="ru-RU" sz="1000" dirty="0"/>
              <a:t>разницу между пикселями двух изображений.</a:t>
            </a:r>
          </a:p>
          <a:p>
            <a:r>
              <a:rPr lang="ru-RU" sz="1400" b="1" dirty="0"/>
              <a:t>Структурный сходство (</a:t>
            </a:r>
            <a:r>
              <a:rPr lang="en-US" sz="1400" b="1" dirty="0"/>
              <a:t>Structural Similarity Index, SSIM) </a:t>
            </a:r>
            <a:endParaRPr lang="ru-RU" sz="1400" b="1" dirty="0"/>
          </a:p>
          <a:p>
            <a:r>
              <a:rPr lang="ru-RU" sz="1000" dirty="0"/>
              <a:t>сходство в структуре, контрасте и яркости между двумя изображениями.</a:t>
            </a:r>
          </a:p>
          <a:p>
            <a:r>
              <a:rPr lang="ru-RU" sz="1400" b="1" dirty="0"/>
              <a:t>Гистограммы цветов (</a:t>
            </a:r>
            <a:r>
              <a:rPr lang="en-US" sz="1400" b="1" dirty="0"/>
              <a:t>Color Histograms) </a:t>
            </a:r>
            <a:endParaRPr lang="ru-RU" sz="1400" b="1" dirty="0"/>
          </a:p>
          <a:p>
            <a:r>
              <a:rPr lang="ru-RU" sz="1000" dirty="0"/>
              <a:t>гистограммы цветовых каналов. </a:t>
            </a:r>
          </a:p>
          <a:p>
            <a:r>
              <a:rPr lang="ru-RU" sz="1400" b="1" dirty="0"/>
              <a:t>Гистограммы текстур (</a:t>
            </a:r>
            <a:r>
              <a:rPr lang="en-US" sz="1400" b="1" dirty="0"/>
              <a:t>Texture Histograms) </a:t>
            </a:r>
            <a:endParaRPr lang="ru-RU" sz="1400" b="1" dirty="0"/>
          </a:p>
          <a:p>
            <a:r>
              <a:rPr lang="ru-RU" sz="1000" dirty="0"/>
              <a:t>текстурные характеристики изображения.</a:t>
            </a:r>
          </a:p>
          <a:p>
            <a:r>
              <a:rPr lang="ru-RU" sz="1400" b="1" dirty="0"/>
              <a:t>Фреймовое сходство (</a:t>
            </a:r>
            <a:r>
              <a:rPr lang="en-US" sz="1400" b="1" dirty="0"/>
              <a:t>Frame Difference) </a:t>
            </a:r>
            <a:endParaRPr lang="ru-RU" sz="1400" b="1" dirty="0"/>
          </a:p>
          <a:p>
            <a:r>
              <a:rPr lang="ru-RU" sz="1000" dirty="0"/>
              <a:t>видеообработка для измерения сходства между кадрами видео.</a:t>
            </a:r>
          </a:p>
          <a:p>
            <a:r>
              <a:rPr lang="en-US" sz="1400" b="1" dirty="0"/>
              <a:t>Wavelet-</a:t>
            </a:r>
            <a:r>
              <a:rPr lang="ru-RU" sz="1400" b="1" dirty="0"/>
              <a:t>преобразование (</a:t>
            </a:r>
            <a:r>
              <a:rPr lang="en-US" sz="1400" b="1" dirty="0"/>
              <a:t>Wavelet Transform)</a:t>
            </a:r>
          </a:p>
          <a:p>
            <a:r>
              <a:rPr lang="ru-RU" sz="1000" dirty="0"/>
              <a:t>высокочастотные и низкочастотные составляющие изображений.</a:t>
            </a:r>
          </a:p>
          <a:p>
            <a:r>
              <a:rPr lang="ru-RU" sz="1400" b="1" dirty="0"/>
              <a:t>Сравнение дескрипторов (</a:t>
            </a:r>
            <a:r>
              <a:rPr lang="en-US" sz="1400" b="1" dirty="0"/>
              <a:t>Feature Descriptors)</a:t>
            </a:r>
          </a:p>
          <a:p>
            <a:r>
              <a:rPr lang="ru-RU" sz="1000" dirty="0"/>
              <a:t>такие как </a:t>
            </a:r>
            <a:r>
              <a:rPr lang="en-US" sz="1000" dirty="0"/>
              <a:t>SIFT, SURF, </a:t>
            </a:r>
            <a:r>
              <a:rPr lang="ru-RU" sz="1000" dirty="0"/>
              <a:t>и </a:t>
            </a:r>
            <a:r>
              <a:rPr lang="en-US" sz="1000" dirty="0"/>
              <a:t>ORB, </a:t>
            </a:r>
            <a:r>
              <a:rPr lang="ru-RU" sz="1000" dirty="0"/>
              <a:t>для извлечения и сравнения ключевых точек и их описаний.</a:t>
            </a:r>
          </a:p>
          <a:p>
            <a:r>
              <a:rPr lang="ru-RU" sz="1400" b="1" dirty="0"/>
              <a:t>Методы сиамских сетей</a:t>
            </a:r>
          </a:p>
          <a:p>
            <a:r>
              <a:rPr lang="ru-RU" sz="1000" dirty="0"/>
              <a:t>Оценивают векторное представление объектов</a:t>
            </a:r>
          </a:p>
          <a:p>
            <a:r>
              <a:rPr lang="ru-RU" sz="1400" b="1" dirty="0"/>
              <a:t>Структурные метрики (</a:t>
            </a:r>
            <a:r>
              <a:rPr lang="en-US" sz="1400" b="1" dirty="0"/>
              <a:t>Structural Metrics)</a:t>
            </a:r>
          </a:p>
          <a:p>
            <a:r>
              <a:rPr lang="ru-RU" sz="1000" dirty="0"/>
              <a:t>структурные характеристики изображений, такие как сетка дескрипторов и глубокие связи.</a:t>
            </a:r>
          </a:p>
        </p:txBody>
      </p:sp>
    </p:spTree>
    <p:extLst>
      <p:ext uri="{BB962C8B-B14F-4D97-AF65-F5344CB8AC3E}">
        <p14:creationId xmlns:p14="http://schemas.microsoft.com/office/powerpoint/2010/main" val="319968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EDA, cross-validation, </a:t>
            </a: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метрики качества</a:t>
            </a:r>
            <a:endParaRPr lang="ru-RU" sz="2800" dirty="0"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42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Тема вебинара</a:t>
            </a:r>
            <a:endParaRPr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83D6222-62AE-1862-257B-728F670B30CC}"/>
              </a:ext>
            </a:extLst>
          </p:cNvPr>
          <p:cNvSpPr/>
          <p:nvPr/>
        </p:nvSpPr>
        <p:spPr>
          <a:xfrm>
            <a:off x="892076" y="1958493"/>
            <a:ext cx="1487805" cy="2425700"/>
          </a:xfrm>
          <a:custGeom>
            <a:avLst/>
            <a:gdLst/>
            <a:ahLst/>
            <a:cxnLst/>
            <a:rect l="l" t="t" r="r" b="b"/>
            <a:pathLst>
              <a:path w="1487805" h="2425700">
                <a:moveTo>
                  <a:pt x="1487399" y="0"/>
                </a:moveTo>
                <a:lnTo>
                  <a:pt x="0" y="0"/>
                </a:lnTo>
                <a:lnTo>
                  <a:pt x="0" y="2425199"/>
                </a:lnTo>
                <a:lnTo>
                  <a:pt x="1487399" y="2425199"/>
                </a:lnTo>
                <a:lnTo>
                  <a:pt x="1487399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15A307D-8568-76D0-1D6B-E47566500BF0}"/>
              </a:ext>
            </a:extLst>
          </p:cNvPr>
          <p:cNvSpPr txBox="1"/>
          <p:nvPr/>
        </p:nvSpPr>
        <p:spPr>
          <a:xfrm>
            <a:off x="3772467" y="2064011"/>
            <a:ext cx="5015450" cy="1102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chemeClr val="tx1"/>
                </a:solidFill>
                <a:latin typeface="Roboto"/>
                <a:cs typeface="Roboto"/>
              </a:rPr>
              <a:t>Евгений Романов</a:t>
            </a:r>
            <a:endParaRPr lang="ru-RU" sz="2000" dirty="0"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ru-RU" sz="2000" dirty="0">
              <a:solidFill>
                <a:schemeClr val="bg2"/>
              </a:solidFill>
              <a:latin typeface="Roboto"/>
              <a:cs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400" dirty="0"/>
              <a:t>- Data Scientist GPB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400" dirty="0"/>
              <a:t>- преподаватель курса по ML в OTUS</a:t>
            </a:r>
          </a:p>
        </p:txBody>
      </p:sp>
      <p:pic>
        <p:nvPicPr>
          <p:cNvPr id="2" name="Google Shape;181;p37">
            <a:extLst>
              <a:ext uri="{FF2B5EF4-FFF2-40B4-BE49-F238E27FC236}">
                <a16:creationId xmlns:a16="http://schemas.microsoft.com/office/drawing/2014/main" id="{A5ED9894-0ED3-15A7-28D9-C47DF5B17C99}"/>
              </a:ext>
            </a:extLst>
          </p:cNvPr>
          <p:cNvPicPr preferRelativeResize="0"/>
          <p:nvPr/>
        </p:nvPicPr>
        <p:blipFill>
          <a:blip r:embed="rId3"/>
          <a:srcRect t="22244" b="22244"/>
          <a:stretch/>
        </p:blipFill>
        <p:spPr>
          <a:xfrm>
            <a:off x="892076" y="2120581"/>
            <a:ext cx="2046346" cy="19836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20644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Метрики качества</a:t>
            </a:r>
          </a:p>
        </p:txBody>
      </p:sp>
    </p:spTree>
    <p:extLst>
      <p:ext uri="{BB962C8B-B14F-4D97-AF65-F5344CB8AC3E}">
        <p14:creationId xmlns:p14="http://schemas.microsoft.com/office/powerpoint/2010/main" val="2575324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638231-D78E-9046-971E-9007915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Матрица ошибок</a:t>
            </a:r>
            <a:endParaRPr lang="en-US" dirty="0"/>
          </a:p>
        </p:txBody>
      </p:sp>
      <p:pic>
        <p:nvPicPr>
          <p:cNvPr id="8" name="object 11">
            <a:extLst>
              <a:ext uri="{FF2B5EF4-FFF2-40B4-BE49-F238E27FC236}">
                <a16:creationId xmlns:a16="http://schemas.microsoft.com/office/drawing/2014/main" id="{934FF674-6B30-B14F-9F00-B867F2201FC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083" y="742950"/>
            <a:ext cx="2226067" cy="1905000"/>
          </a:xfrm>
          <a:prstGeom prst="rect">
            <a:avLst/>
          </a:prstGeom>
        </p:spPr>
      </p:pic>
      <p:pic>
        <p:nvPicPr>
          <p:cNvPr id="11" name="object 14">
            <a:extLst>
              <a:ext uri="{FF2B5EF4-FFF2-40B4-BE49-F238E27FC236}">
                <a16:creationId xmlns:a16="http://schemas.microsoft.com/office/drawing/2014/main" id="{220016B4-8D4F-B34D-8B25-0420BB91458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3257550"/>
            <a:ext cx="2209800" cy="1752600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24A88BB-6FCC-C147-8D5E-0183FFF0A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69416"/>
              </p:ext>
            </p:extLst>
          </p:nvPr>
        </p:nvGraphicFramePr>
        <p:xfrm>
          <a:off x="2438400" y="1499229"/>
          <a:ext cx="2895600" cy="2155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39585203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102091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01726936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176002476"/>
                    </a:ext>
                  </a:extLst>
                </a:gridCol>
              </a:tblGrid>
              <a:tr h="5388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 values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92765"/>
                  </a:ext>
                </a:extLst>
              </a:tr>
              <a:tr h="538861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values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82192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22477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80987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A61E68-C2D8-9747-A4E4-E6922D93F78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105400" y="1695450"/>
            <a:ext cx="1689683" cy="1104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DCC257-5A46-6E4D-9E20-A50DF8D4C47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286000" y="3486150"/>
            <a:ext cx="1828800" cy="647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77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242-F671-F446-9CD5-9848AF30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</a:t>
            </a:r>
            <a:endParaRPr lang="en-US" dirty="0"/>
          </a:p>
        </p:txBody>
      </p:sp>
      <p:pic>
        <p:nvPicPr>
          <p:cNvPr id="14" name="object 14">
            <a:extLst>
              <a:ext uri="{FF2B5EF4-FFF2-40B4-BE49-F238E27FC236}">
                <a16:creationId xmlns:a16="http://schemas.microsoft.com/office/drawing/2014/main" id="{C97A77A7-292C-514B-AF47-CF7EC70722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488504"/>
            <a:ext cx="2598559" cy="1425702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653399DE-394B-8049-ACCA-9C21DC3FB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45249"/>
              </p:ext>
            </p:extLst>
          </p:nvPr>
        </p:nvGraphicFramePr>
        <p:xfrm>
          <a:off x="304800" y="1178307"/>
          <a:ext cx="2465184" cy="182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6296">
                  <a:extLst>
                    <a:ext uri="{9D8B030D-6E8A-4147-A177-3AD203B41FA5}">
                      <a16:colId xmlns:a16="http://schemas.microsoft.com/office/drawing/2014/main" val="395852037"/>
                    </a:ext>
                  </a:extLst>
                </a:gridCol>
                <a:gridCol w="616296">
                  <a:extLst>
                    <a:ext uri="{9D8B030D-6E8A-4147-A177-3AD203B41FA5}">
                      <a16:colId xmlns:a16="http://schemas.microsoft.com/office/drawing/2014/main" val="710209108"/>
                    </a:ext>
                  </a:extLst>
                </a:gridCol>
                <a:gridCol w="616296">
                  <a:extLst>
                    <a:ext uri="{9D8B030D-6E8A-4147-A177-3AD203B41FA5}">
                      <a16:colId xmlns:a16="http://schemas.microsoft.com/office/drawing/2014/main" val="3017269362"/>
                    </a:ext>
                  </a:extLst>
                </a:gridCol>
                <a:gridCol w="616296">
                  <a:extLst>
                    <a:ext uri="{9D8B030D-6E8A-4147-A177-3AD203B41FA5}">
                      <a16:colId xmlns:a16="http://schemas.microsoft.com/office/drawing/2014/main" val="3176002476"/>
                    </a:ext>
                  </a:extLst>
                </a:gridCol>
              </a:tblGrid>
              <a:tr h="45627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 values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92765"/>
                  </a:ext>
                </a:extLst>
              </a:tr>
              <a:tr h="456278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values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82192"/>
                  </a:ext>
                </a:extLst>
              </a:tr>
              <a:tr h="45627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22477"/>
                  </a:ext>
                </a:extLst>
              </a:tr>
              <a:tr h="45627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80987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D147A8-2B03-4B43-9032-0A2003C58008}"/>
              </a:ext>
            </a:extLst>
          </p:cNvPr>
          <p:cNvSpPr/>
          <p:nvPr/>
        </p:nvSpPr>
        <p:spPr>
          <a:xfrm>
            <a:off x="1447800" y="2038350"/>
            <a:ext cx="1455559" cy="5334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E3B77F-703F-3547-B70E-B39DF333C8BD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903359" y="2305050"/>
            <a:ext cx="518612" cy="27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63F5E6-7CFC-7441-A3DF-DD928894A4E3}"/>
              </a:ext>
            </a:extLst>
          </p:cNvPr>
          <p:cNvSpPr/>
          <p:nvPr/>
        </p:nvSpPr>
        <p:spPr>
          <a:xfrm>
            <a:off x="1447800" y="2038350"/>
            <a:ext cx="7620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CD4F5E6-F6CB-3E4B-98B8-9EBAE281AC2E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2483184" y="2450765"/>
            <a:ext cx="318033" cy="1626801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E7A71B6-F03D-0744-A684-020FFA087BD3}"/>
              </a:ext>
            </a:extLst>
          </p:cNvPr>
          <p:cNvSpPr/>
          <p:nvPr/>
        </p:nvSpPr>
        <p:spPr>
          <a:xfrm>
            <a:off x="3421971" y="2316684"/>
            <a:ext cx="1024413" cy="5334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5B05F8-F719-864F-A061-D473A3AB5DF8}"/>
              </a:ext>
            </a:extLst>
          </p:cNvPr>
          <p:cNvSpPr/>
          <p:nvPr/>
        </p:nvSpPr>
        <p:spPr>
          <a:xfrm>
            <a:off x="3455601" y="3181350"/>
            <a:ext cx="1024413" cy="483666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8E3D4B-80C7-A045-9CEC-C9F6747B46E4}"/>
              </a:ext>
            </a:extLst>
          </p:cNvPr>
          <p:cNvGrpSpPr/>
          <p:nvPr/>
        </p:nvGrpSpPr>
        <p:grpSpPr>
          <a:xfrm>
            <a:off x="3505200" y="1185197"/>
            <a:ext cx="5291715" cy="3881447"/>
            <a:chOff x="3505200" y="1185197"/>
            <a:chExt cx="5291715" cy="38814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1B3F82-2EBB-0040-826F-7F8361BE743C}"/>
                </a:ext>
              </a:extLst>
            </p:cNvPr>
            <p:cNvGrpSpPr/>
            <p:nvPr/>
          </p:nvGrpSpPr>
          <p:grpSpPr>
            <a:xfrm>
              <a:off x="3505200" y="1185197"/>
              <a:ext cx="5291715" cy="3881447"/>
              <a:chOff x="3482478" y="1084351"/>
              <a:chExt cx="5291715" cy="3881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bject 4">
                    <a:extLst>
                      <a:ext uri="{FF2B5EF4-FFF2-40B4-BE49-F238E27FC236}">
                        <a16:creationId xmlns:a16="http://schemas.microsoft.com/office/drawing/2014/main" id="{F50C2602-ACA9-334D-B4A1-4254CEC8ED46}"/>
                      </a:ext>
                    </a:extLst>
                  </p:cNvPr>
                  <p:cNvSpPr txBox="1"/>
                  <p:nvPr/>
                </p:nvSpPr>
                <p:spPr>
                  <a:xfrm>
                    <a:off x="3482478" y="1084351"/>
                    <a:ext cx="5142230" cy="3881447"/>
                  </a:xfrm>
                  <a:prstGeom prst="rect">
                    <a:avLst/>
                  </a:prstGeom>
                </p:spPr>
                <p:txBody>
                  <a:bodyPr vert="horz" wrap="square" lIns="0" tIns="13335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ru-RU" sz="1100" b="1" spc="-5" dirty="0">
                        <a:latin typeface="Arial"/>
                        <a:cs typeface="Arial"/>
                      </a:rPr>
                      <a:t>1)</a:t>
                    </a:r>
                    <a:r>
                      <a:rPr lang="ru-RU" sz="1100" b="1" spc="-20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5" dirty="0">
                        <a:latin typeface="Arial"/>
                        <a:cs typeface="Arial"/>
                      </a:rPr>
                      <a:t>Доля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 верно</a:t>
                    </a:r>
                    <a:r>
                      <a:rPr lang="ru-RU" sz="1100" b="1" spc="-20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5" dirty="0">
                        <a:latin typeface="Arial"/>
                        <a:cs typeface="Arial"/>
                      </a:rPr>
                      <a:t>классифицированных</a:t>
                    </a:r>
                    <a:r>
                      <a:rPr lang="ru-RU" sz="1100" b="1" spc="-40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5" dirty="0">
                        <a:latin typeface="Arial"/>
                        <a:cs typeface="Arial"/>
                      </a:rPr>
                      <a:t>объектов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10" dirty="0">
                        <a:latin typeface="Arial"/>
                        <a:cs typeface="Arial"/>
                      </a:rPr>
                      <a:t>(</a:t>
                    </a:r>
                    <a:r>
                      <a:rPr lang="en-US" sz="1100" b="1" spc="-10" dirty="0">
                        <a:latin typeface="Arial"/>
                        <a:cs typeface="Arial"/>
                      </a:rPr>
                      <a:t>Accuracy)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b="0" i="1" dirty="0">
                      <a:latin typeface="Cambria Math" panose="02040503050406030204" pitchFamily="18" charset="0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𝐴𝑐𝑐𝑢𝑟𝑎𝑐𝑦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𝑇𝑁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𝑇𝑁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𝐹𝑁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TR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en-TR" sz="1100" b="1" dirty="0">
                        <a:latin typeface="Arial"/>
                        <a:cs typeface="Arial"/>
                      </a:rPr>
                      <a:t>2) 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Точность (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Precision) (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Ошибки первого рода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):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𝐹𝑃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TR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en-TR" sz="1100" b="1" dirty="0">
                        <a:latin typeface="Arial"/>
                        <a:cs typeface="Arial"/>
                      </a:rPr>
                      <a:t>3) 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Полнота (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Recall)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 (Ошибки второго рода)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: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𝑅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𝐹𝑁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TR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en-TR" sz="1100" b="1" dirty="0">
                        <a:latin typeface="Arial"/>
                        <a:cs typeface="Arial"/>
                      </a:rPr>
                      <a:t>4) 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F-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мера (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F-measure):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𝑃𝑅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den>
                          </m:f>
                        </m:oMath>
                      </m:oMathPara>
                    </a14:m>
                    <a:endParaRPr lang="ru-RU" sz="1100" b="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ru-RU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𝑃𝑅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den>
                          </m:f>
                        </m:oMath>
                      </m:oMathPara>
                    </a14:m>
                    <a:endParaRPr sz="1100" dirty="0">
                      <a:latin typeface="Arial"/>
                      <a:cs typeface="Arial"/>
                    </a:endParaRPr>
                  </a:p>
                </p:txBody>
              </p:sp>
            </mc:Choice>
            <mc:Fallback xmlns="">
              <p:sp>
                <p:nvSpPr>
                  <p:cNvPr id="4" name="object 4">
                    <a:extLst>
                      <a:ext uri="{FF2B5EF4-FFF2-40B4-BE49-F238E27FC236}">
                        <a16:creationId xmlns:a16="http://schemas.microsoft.com/office/drawing/2014/main" id="{F50C2602-ACA9-334D-B4A1-4254CEC8ED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2478" y="1084351"/>
                    <a:ext cx="5142230" cy="388144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78" t="-98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1058D1-C4A3-4C47-B6E7-6864151B67F8}"/>
                  </a:ext>
                </a:extLst>
              </p:cNvPr>
              <p:cNvSpPr txBox="1"/>
              <p:nvPr/>
            </p:nvSpPr>
            <p:spPr>
              <a:xfrm>
                <a:off x="4876800" y="2169584"/>
                <a:ext cx="365760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spc="-15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Показывает</a:t>
                </a:r>
                <a:r>
                  <a:rPr lang="ru-RU" sz="1100" spc="-1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4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какую</a:t>
                </a:r>
                <a:r>
                  <a:rPr lang="ru-RU" sz="1100" spc="2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долю</a:t>
                </a:r>
                <a:r>
                  <a:rPr lang="ru-RU" sz="1100" spc="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объектов,</a:t>
                </a:r>
                <a:r>
                  <a:rPr lang="ru-RU" sz="1100" spc="-2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названных </a:t>
                </a:r>
                <a:r>
                  <a:rPr lang="ru-RU" sz="1100" spc="-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классификатором</a:t>
                </a:r>
                <a:r>
                  <a:rPr lang="ru-RU" sz="1100" spc="-3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положительными </a:t>
                </a:r>
                <a:r>
                  <a:rPr lang="ru-RU" sz="110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и</a:t>
                </a:r>
                <a:r>
                  <a:rPr lang="ru-RU" sz="1100" spc="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при</a:t>
                </a:r>
                <a:r>
                  <a:rPr lang="ru-RU" sz="1100" spc="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этом </a:t>
                </a:r>
                <a:r>
                  <a:rPr lang="ru-RU" sz="1100" spc="-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действительно</a:t>
                </a:r>
                <a:r>
                  <a:rPr lang="ru-RU" sz="1100" spc="-3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являющимися</a:t>
                </a:r>
                <a:r>
                  <a:rPr lang="ru-RU" sz="1100" spc="2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положительными</a:t>
                </a:r>
                <a:endParaRPr lang="ru-RU" sz="1100" dirty="0"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D1BFE9-4C77-5846-84B7-C90227B0D833}"/>
                  </a:ext>
                </a:extLst>
              </p:cNvPr>
              <p:cNvSpPr txBox="1"/>
              <p:nvPr/>
            </p:nvSpPr>
            <p:spPr>
              <a:xfrm>
                <a:off x="4876800" y="3046981"/>
                <a:ext cx="389739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spc="-15" dirty="0">
                    <a:latin typeface="Microsoft Sans Serif"/>
                    <a:cs typeface="Microsoft Sans Serif"/>
                  </a:rPr>
                  <a:t>Показывает,</a:t>
                </a:r>
                <a:r>
                  <a:rPr lang="ru-RU" sz="1100" spc="-2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40" dirty="0">
                    <a:latin typeface="Microsoft Sans Serif"/>
                    <a:cs typeface="Microsoft Sans Serif"/>
                  </a:rPr>
                  <a:t>какую</a:t>
                </a:r>
                <a:r>
                  <a:rPr lang="ru-RU" sz="11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5" dirty="0">
                    <a:latin typeface="Microsoft Sans Serif"/>
                    <a:cs typeface="Microsoft Sans Serif"/>
                  </a:rPr>
                  <a:t>долю</a:t>
                </a:r>
                <a:r>
                  <a:rPr lang="ru-RU" sz="11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объектов </a:t>
                </a:r>
                <a:r>
                  <a:rPr lang="ru-RU" sz="1100" spc="-10" dirty="0">
                    <a:latin typeface="Microsoft Sans Serif"/>
                    <a:cs typeface="Microsoft Sans Serif"/>
                  </a:rPr>
                  <a:t> положительного</a:t>
                </a:r>
                <a:r>
                  <a:rPr lang="ru-RU" sz="11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класса </a:t>
                </a:r>
                <a:r>
                  <a:rPr lang="ru-RU" sz="1100" spc="-30" dirty="0">
                    <a:latin typeface="Microsoft Sans Serif"/>
                    <a:cs typeface="Microsoft Sans Serif"/>
                  </a:rPr>
                  <a:t>из</a:t>
                </a:r>
                <a:r>
                  <a:rPr lang="ru-RU" sz="11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5" dirty="0">
                    <a:latin typeface="Microsoft Sans Serif"/>
                    <a:cs typeface="Microsoft Sans Serif"/>
                  </a:rPr>
                  <a:t>всех</a:t>
                </a:r>
                <a:r>
                  <a:rPr lang="ru-RU" sz="11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объектов </a:t>
                </a:r>
                <a:r>
                  <a:rPr lang="ru-RU" sz="1100" spc="-36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latin typeface="Microsoft Sans Serif"/>
                    <a:cs typeface="Microsoft Sans Serif"/>
                  </a:rPr>
                  <a:t>положительного</a:t>
                </a:r>
                <a:r>
                  <a:rPr lang="ru-RU" sz="11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класса</a:t>
                </a:r>
                <a:r>
                  <a:rPr lang="ru-RU" sz="11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dirty="0">
                    <a:latin typeface="Microsoft Sans Serif"/>
                    <a:cs typeface="Microsoft Sans Serif"/>
                  </a:rPr>
                  <a:t>нашел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latin typeface="Microsoft Sans Serif"/>
                    <a:cs typeface="Microsoft Sans Serif"/>
                  </a:rPr>
                  <a:t>алгоритм</a:t>
                </a:r>
                <a:endParaRPr lang="ru-RU" sz="1100" dirty="0"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2F7744-79D4-3449-ADB3-DFDD8224D59E}"/>
                  </a:ext>
                </a:extLst>
              </p:cNvPr>
              <p:cNvSpPr txBox="1"/>
              <p:nvPr/>
            </p:nvSpPr>
            <p:spPr>
              <a:xfrm>
                <a:off x="4876799" y="4059149"/>
                <a:ext cx="38973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spc="-15" dirty="0">
                    <a:latin typeface="Microsoft Sans Serif"/>
                    <a:cs typeface="Microsoft Sans Serif"/>
                  </a:rPr>
                  <a:t>Взвешенная оценка между Полнотой и Точностью</a:t>
                </a:r>
                <a:endParaRPr lang="ru-RU" sz="1100" dirty="0">
                  <a:latin typeface="Microsoft Sans Serif"/>
                  <a:cs typeface="Microsoft Sans Serif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63D0A4-960D-184D-97A8-54C92D372E01}"/>
                </a:ext>
              </a:extLst>
            </p:cNvPr>
            <p:cNvSpPr txBox="1"/>
            <p:nvPr/>
          </p:nvSpPr>
          <p:spPr>
            <a:xfrm>
              <a:off x="4899521" y="4681971"/>
              <a:ext cx="38973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pc="-15" dirty="0">
                  <a:latin typeface="Microsoft Sans Serif"/>
                  <a:cs typeface="Microsoft Sans Serif"/>
                </a:rPr>
                <a:t>F1 - </a:t>
              </a:r>
              <a:r>
                <a:rPr lang="ru-RU" sz="1100" spc="-15" dirty="0">
                  <a:latin typeface="Microsoft Sans Serif"/>
                  <a:cs typeface="Microsoft Sans Serif"/>
                </a:rPr>
                <a:t>мера</a:t>
              </a:r>
              <a:endParaRPr lang="ru-RU" sz="1100" dirty="0">
                <a:latin typeface="Microsoft Sans Serif"/>
                <a:cs typeface="Microsoft Sans Serif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F574BF-CFF5-5E4C-8853-71F1423C7B76}"/>
              </a:ext>
            </a:extLst>
          </p:cNvPr>
          <p:cNvSpPr txBox="1"/>
          <p:nvPr/>
        </p:nvSpPr>
        <p:spPr>
          <a:xfrm>
            <a:off x="2282549" y="2077758"/>
            <a:ext cx="5581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Type I error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C8F86-F859-144E-8D87-30A3B0B86160}"/>
              </a:ext>
            </a:extLst>
          </p:cNvPr>
          <p:cNvSpPr txBox="1"/>
          <p:nvPr/>
        </p:nvSpPr>
        <p:spPr>
          <a:xfrm>
            <a:off x="1471694" y="2859393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Type II error</a:t>
            </a:r>
          </a:p>
        </p:txBody>
      </p:sp>
    </p:spTree>
    <p:extLst>
      <p:ext uri="{BB962C8B-B14F-4D97-AF65-F5344CB8AC3E}">
        <p14:creationId xmlns:p14="http://schemas.microsoft.com/office/powerpoint/2010/main" val="102799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6882-9F96-EF42-B409-1534D832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ROC-AUC</a:t>
            </a:r>
          </a:p>
        </p:txBody>
      </p:sp>
      <p:pic>
        <p:nvPicPr>
          <p:cNvPr id="3" name="Рисунок 9">
            <a:extLst>
              <a:ext uri="{FF2B5EF4-FFF2-40B4-BE49-F238E27FC236}">
                <a16:creationId xmlns:a16="http://schemas.microsoft.com/office/drawing/2014/main" id="{A040AC2A-4FDA-7444-9BB1-20155B08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1" y="603664"/>
            <a:ext cx="4182246" cy="2927572"/>
          </a:xfrm>
          <a:prstGeom prst="rect">
            <a:avLst/>
          </a:prstGeom>
        </p:spPr>
      </p:pic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798F829A-F23D-7E45-AAFF-7D5E5622E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185462"/>
              </p:ext>
            </p:extLst>
          </p:nvPr>
        </p:nvGraphicFramePr>
        <p:xfrm>
          <a:off x="320208" y="971550"/>
          <a:ext cx="2895600" cy="2155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39585203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102091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01726936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176002476"/>
                    </a:ext>
                  </a:extLst>
                </a:gridCol>
              </a:tblGrid>
              <a:tr h="5388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 values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92765"/>
                  </a:ext>
                </a:extLst>
              </a:tr>
              <a:tr h="538861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values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82192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22477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80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E1F44-9489-9947-B50F-D4EA1A904EC9}"/>
                  </a:ext>
                </a:extLst>
              </p:cNvPr>
              <p:cNvSpPr txBox="1"/>
              <p:nvPr/>
            </p:nvSpPr>
            <p:spPr>
              <a:xfrm>
                <a:off x="685800" y="3507979"/>
                <a:ext cx="1887248" cy="1415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E1F44-9489-9947-B50F-D4EA1A90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07979"/>
                <a:ext cx="1887248" cy="1415644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5">
            <a:extLst>
              <a:ext uri="{FF2B5EF4-FFF2-40B4-BE49-F238E27FC236}">
                <a16:creationId xmlns:a16="http://schemas.microsoft.com/office/drawing/2014/main" id="{008DEF67-DF5D-B745-8D59-F72158230E4F}"/>
              </a:ext>
            </a:extLst>
          </p:cNvPr>
          <p:cNvSpPr/>
          <p:nvPr/>
        </p:nvSpPr>
        <p:spPr>
          <a:xfrm>
            <a:off x="5181600" y="3531236"/>
            <a:ext cx="3085583" cy="895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F7BBC-BD27-9F4F-9F8D-EB8C54085A56}"/>
              </a:ext>
            </a:extLst>
          </p:cNvPr>
          <p:cNvSpPr txBox="1"/>
          <p:nvPr/>
        </p:nvSpPr>
        <p:spPr>
          <a:xfrm>
            <a:off x="5257800" y="4436719"/>
            <a:ext cx="875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dirty="0"/>
              <a:t>Идеальный</a:t>
            </a:r>
            <a:br>
              <a:rPr lang="ru-RU" sz="1100" dirty="0"/>
            </a:br>
            <a:r>
              <a:rPr lang="ru-RU" sz="1100" dirty="0"/>
              <a:t>алгоритм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2B78D-1640-B740-97FB-A3A6751A4EFD}"/>
              </a:ext>
            </a:extLst>
          </p:cNvPr>
          <p:cNvSpPr txBox="1"/>
          <p:nvPr/>
        </p:nvSpPr>
        <p:spPr>
          <a:xfrm>
            <a:off x="6248196" y="4436719"/>
            <a:ext cx="952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Случайное угадывание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0B4F7-0D4D-2A4F-9EA0-74EF99EBDD0F}"/>
              </a:ext>
            </a:extLst>
          </p:cNvPr>
          <p:cNvSpPr txBox="1"/>
          <p:nvPr/>
        </p:nvSpPr>
        <p:spPr>
          <a:xfrm>
            <a:off x="7086821" y="4441306"/>
            <a:ext cx="1371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Противоположный алгоритм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7582A-D889-794F-9508-812F1213CBFE}"/>
              </a:ext>
            </a:extLst>
          </p:cNvPr>
          <p:cNvSpPr txBox="1"/>
          <p:nvPr/>
        </p:nvSpPr>
        <p:spPr>
          <a:xfrm>
            <a:off x="500550" y="801961"/>
            <a:ext cx="415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ROC</a:t>
            </a:r>
            <a:r>
              <a:rPr lang="ru-RU" sz="1200" dirty="0"/>
              <a:t>(</a:t>
            </a:r>
            <a:r>
              <a:rPr lang="en-US" sz="1200" dirty="0"/>
              <a:t>receiver operating characteristic</a:t>
            </a:r>
            <a:r>
              <a:rPr lang="ru-RU" sz="1200" dirty="0"/>
              <a:t>)</a:t>
            </a:r>
            <a:r>
              <a:rPr lang="en-US" sz="1200" dirty="0"/>
              <a:t> – AUC(area under curve)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F57C74-2E24-4C4A-84A8-6FAAAAA69918}"/>
              </a:ext>
            </a:extLst>
          </p:cNvPr>
          <p:cNvSpPr/>
          <p:nvPr/>
        </p:nvSpPr>
        <p:spPr>
          <a:xfrm>
            <a:off x="2447037" y="2007140"/>
            <a:ext cx="829563" cy="1143000"/>
          </a:xfrm>
          <a:prstGeom prst="roundRect">
            <a:avLst>
              <a:gd name="adj" fmla="val 6310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1D153C1-6439-CD43-8F9D-6AD151F510F0}"/>
              </a:ext>
            </a:extLst>
          </p:cNvPr>
          <p:cNvSpPr/>
          <p:nvPr/>
        </p:nvSpPr>
        <p:spPr>
          <a:xfrm rot="16200000">
            <a:off x="1271950" y="3785251"/>
            <a:ext cx="829563" cy="1772635"/>
          </a:xfrm>
          <a:prstGeom prst="roundRect">
            <a:avLst>
              <a:gd name="adj" fmla="val 6310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CC5114-950E-CC45-9A2D-7D83AD7E0282}"/>
              </a:ext>
            </a:extLst>
          </p:cNvPr>
          <p:cNvSpPr/>
          <p:nvPr/>
        </p:nvSpPr>
        <p:spPr>
          <a:xfrm>
            <a:off x="1691334" y="2007140"/>
            <a:ext cx="829563" cy="1143000"/>
          </a:xfrm>
          <a:prstGeom prst="roundRect">
            <a:avLst>
              <a:gd name="adj" fmla="val 6310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43D6E4-0D8E-4546-B987-23F0C1E3FDD8}"/>
              </a:ext>
            </a:extLst>
          </p:cNvPr>
          <p:cNvSpPr/>
          <p:nvPr/>
        </p:nvSpPr>
        <p:spPr>
          <a:xfrm rot="16200000">
            <a:off x="1271950" y="2955687"/>
            <a:ext cx="829563" cy="1772636"/>
          </a:xfrm>
          <a:prstGeom prst="roundRect">
            <a:avLst>
              <a:gd name="adj" fmla="val 6310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02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Нормализация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4286709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99F4B5-692D-4243-BCFD-4E1589E7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Нормализация данных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5C879F-B919-914D-A2FD-151C791C1608}"/>
              </a:ext>
            </a:extLst>
          </p:cNvPr>
          <p:cNvGrpSpPr/>
          <p:nvPr/>
        </p:nvGrpSpPr>
        <p:grpSpPr>
          <a:xfrm>
            <a:off x="500550" y="1426624"/>
            <a:ext cx="8520600" cy="3091410"/>
            <a:chOff x="500550" y="1276350"/>
            <a:chExt cx="8520600" cy="3091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B953FD6-8E8A-C04F-A59F-04936237F631}"/>
                    </a:ext>
                  </a:extLst>
                </p:cNvPr>
                <p:cNvSpPr txBox="1"/>
                <p:nvPr/>
              </p:nvSpPr>
              <p:spPr>
                <a:xfrm>
                  <a:off x="500550" y="1276350"/>
                  <a:ext cx="8520600" cy="3071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400" b="1" spc="-5" dirty="0">
                      <a:latin typeface="Arial"/>
                      <a:cs typeface="Arial"/>
                    </a:rPr>
                    <a:t>Минимакс</a:t>
                  </a:r>
                  <a:r>
                    <a:rPr lang="ru-RU" sz="1400" b="1" spc="140" dirty="0">
                      <a:latin typeface="Arial"/>
                      <a:cs typeface="Arial"/>
                    </a:rPr>
                    <a:t> </a:t>
                  </a:r>
                  <a:r>
                    <a:rPr lang="ru-RU" sz="1400" spc="655" dirty="0">
                      <a:latin typeface="Microsoft Sans Serif"/>
                      <a:cs typeface="Microsoft Sans Serif"/>
                    </a:rPr>
                    <a:t>—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линейное</a:t>
                  </a:r>
                  <a:r>
                    <a:rPr lang="ru-RU" sz="1400" spc="16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0" dirty="0">
                      <a:latin typeface="Microsoft Sans Serif"/>
                      <a:cs typeface="Microsoft Sans Serif"/>
                    </a:rPr>
                    <a:t>преобразование</a:t>
                  </a:r>
                  <a:r>
                    <a:rPr lang="ru-RU" sz="1400" spc="15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данных</a:t>
                  </a:r>
                  <a:r>
                    <a:rPr lang="ru-RU" sz="1400" spc="15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в</a:t>
                  </a:r>
                  <a:r>
                    <a:rPr lang="ru-RU" sz="1400" spc="15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5" dirty="0">
                      <a:latin typeface="Microsoft Sans Serif"/>
                      <a:cs typeface="Microsoft Sans Serif"/>
                    </a:rPr>
                    <a:t>диапазоне</a:t>
                  </a:r>
                  <a:r>
                    <a:rPr lang="ru-RU" sz="1400" spc="16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[0..1],</a:t>
                  </a:r>
                  <a:r>
                    <a:rPr lang="ru-RU" sz="1400" spc="16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0" dirty="0">
                      <a:latin typeface="Microsoft Sans Serif"/>
                      <a:cs typeface="Microsoft Sans Serif"/>
                    </a:rPr>
                    <a:t>где</a:t>
                  </a:r>
                  <a:r>
                    <a:rPr lang="ru-RU" sz="1400" spc="15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0" dirty="0">
                      <a:latin typeface="Microsoft Sans Serif"/>
                      <a:cs typeface="Microsoft Sans Serif"/>
                    </a:rPr>
                    <a:t>минимальное</a:t>
                  </a:r>
                  <a:r>
                    <a:rPr lang="ru-RU" sz="1400" spc="18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и</a:t>
                  </a:r>
                  <a:r>
                    <a:rPr lang="ru-RU" sz="1400" spc="15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20" dirty="0">
                      <a:latin typeface="Microsoft Sans Serif"/>
                      <a:cs typeface="Microsoft Sans Serif"/>
                    </a:rPr>
                    <a:t>максимальное </a:t>
                  </a:r>
                  <a:r>
                    <a:rPr lang="ru-RU" sz="1400" spc="-409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5" dirty="0">
                      <a:latin typeface="Microsoft Sans Serif"/>
                      <a:cs typeface="Microsoft Sans Serif"/>
                    </a:rPr>
                    <a:t>масштабируемые</a:t>
                  </a:r>
                  <a:r>
                    <a:rPr lang="ru-RU" sz="1400" spc="9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25" dirty="0">
                      <a:latin typeface="Microsoft Sans Serif"/>
                      <a:cs typeface="Microsoft Sans Serif"/>
                    </a:rPr>
                    <a:t>значения</a:t>
                  </a:r>
                  <a:r>
                    <a:rPr lang="ru-RU" sz="1400" spc="6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соответствуют</a:t>
                  </a:r>
                  <a:r>
                    <a:rPr lang="ru-RU" sz="1400" spc="6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0</a:t>
                  </a:r>
                  <a:r>
                    <a:rPr lang="ru-RU" sz="1400" spc="1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и</a:t>
                  </a:r>
                  <a:r>
                    <a:rPr lang="ru-RU" sz="1400" spc="3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1</a:t>
                  </a:r>
                  <a:r>
                    <a:rPr lang="ru-RU" sz="1400" spc="1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0" dirty="0">
                      <a:latin typeface="Microsoft Sans Serif"/>
                      <a:cs typeface="Microsoft Sans Serif"/>
                    </a:rPr>
                    <a:t>соответственно;</a:t>
                  </a:r>
                  <a:endParaRPr lang="en-US" sz="1400" spc="-10" dirty="0">
                    <a:latin typeface="Microsoft Sans Serif"/>
                    <a:cs typeface="Microsoft Sans Serif"/>
                  </a:endParaRPr>
                </a:p>
                <a:p>
                  <a:endParaRPr lang="ru-RU" sz="1400" spc="-10" dirty="0">
                    <a:latin typeface="Microsoft Sans Serif"/>
                    <a:cs typeface="Microsoft Sans Serif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>
                    <a:latin typeface="Microsoft Sans Serif"/>
                    <a:cs typeface="Microsoft Sans Serif"/>
                  </a:endParaRPr>
                </a:p>
                <a:p>
                  <a:endParaRPr lang="en-US" sz="1400" dirty="0">
                    <a:latin typeface="Microsoft Sans Serif"/>
                    <a:cs typeface="Microsoft Sans Serif"/>
                  </a:endParaRPr>
                </a:p>
                <a:p>
                  <a:endParaRPr lang="en-US" sz="1400" dirty="0">
                    <a:latin typeface="Microsoft Sans Serif"/>
                    <a:cs typeface="Microsoft Sans Serif"/>
                  </a:endParaRPr>
                </a:p>
                <a:p>
                  <a:r>
                    <a:rPr lang="en-US" sz="1400" b="1" dirty="0">
                      <a:latin typeface="Microsoft Sans Serif"/>
                      <a:cs typeface="Microsoft Sans Serif"/>
                    </a:rPr>
                    <a:t>Z-</a:t>
                  </a:r>
                  <a:r>
                    <a:rPr lang="ru-RU" sz="1400" b="1" dirty="0">
                      <a:latin typeface="Microsoft Sans Serif"/>
                      <a:cs typeface="Microsoft Sans Serif"/>
                    </a:rPr>
                    <a:t>масштабирование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данных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в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диапазон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[-1..1]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на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основе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среднего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значения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и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стандартного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отклонения: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деление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разницы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между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переменной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и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средним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значением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на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стандартное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отклонение;</a:t>
                  </a:r>
                </a:p>
                <a:p>
                  <a:endParaRPr lang="ru-RU" sz="1400" dirty="0">
                    <a:latin typeface="Microsoft Sans Serif"/>
                    <a:cs typeface="Microsoft Sans Serif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Microsoft Sans Serif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𝜎</m:t>
                            </m:r>
                          </m:den>
                        </m:f>
                      </m:oMath>
                    </m:oMathPara>
                  </a14:m>
                  <a:endParaRPr lang="ru-RU" dirty="0">
                    <a:latin typeface="Microsoft Sans Serif"/>
                    <a:cs typeface="Microsoft Sans Serif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B953FD6-8E8A-C04F-A59F-04936237F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50" y="1276350"/>
                  <a:ext cx="8520600" cy="3071162"/>
                </a:xfrm>
                <a:prstGeom prst="rect">
                  <a:avLst/>
                </a:prstGeom>
                <a:blipFill>
                  <a:blip r:embed="rId2"/>
                  <a:stretch>
                    <a:fillRect l="-298" t="-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C9FD6AD-6913-3044-9BEE-E90D50131863}"/>
                </a:ext>
              </a:extLst>
            </p:cNvPr>
            <p:cNvSpPr/>
            <p:nvPr/>
          </p:nvSpPr>
          <p:spPr>
            <a:xfrm>
              <a:off x="3581400" y="1885950"/>
              <a:ext cx="2438400" cy="8182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F175166-3FF9-F14E-B687-B5A1D54C348A}"/>
                </a:ext>
              </a:extLst>
            </p:cNvPr>
            <p:cNvSpPr/>
            <p:nvPr/>
          </p:nvSpPr>
          <p:spPr>
            <a:xfrm>
              <a:off x="4114800" y="3681960"/>
              <a:ext cx="1371600" cy="6858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4707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Валидация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2946395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9CDEF-198B-754A-A4A1-21C6A06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и </a:t>
            </a:r>
            <a:r>
              <a:rPr lang="ru-RU" dirty="0" err="1"/>
              <a:t>валидация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742F6-CD67-D54A-9A1F-A7D7F3D201AF}"/>
              </a:ext>
            </a:extLst>
          </p:cNvPr>
          <p:cNvSpPr/>
          <p:nvPr/>
        </p:nvSpPr>
        <p:spPr>
          <a:xfrm>
            <a:off x="1206500" y="1200150"/>
            <a:ext cx="7251700" cy="2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All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13E62-239B-0242-A2F9-07A0586AF2F3}"/>
              </a:ext>
            </a:extLst>
          </p:cNvPr>
          <p:cNvSpPr/>
          <p:nvPr/>
        </p:nvSpPr>
        <p:spPr>
          <a:xfrm>
            <a:off x="1206500" y="1662478"/>
            <a:ext cx="54991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17B47-C10F-414D-B98E-01DABB24E055}"/>
              </a:ext>
            </a:extLst>
          </p:cNvPr>
          <p:cNvSpPr/>
          <p:nvPr/>
        </p:nvSpPr>
        <p:spPr>
          <a:xfrm>
            <a:off x="6781800" y="1662478"/>
            <a:ext cx="16764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E1AFA92-85BF-A142-9FA5-E577836DE865}"/>
              </a:ext>
            </a:extLst>
          </p:cNvPr>
          <p:cNvSpPr/>
          <p:nvPr/>
        </p:nvSpPr>
        <p:spPr>
          <a:xfrm rot="16200000">
            <a:off x="3878326" y="-624744"/>
            <a:ext cx="155448" cy="54991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C140D-AE6B-5943-B6C5-72A9BAF14923}"/>
              </a:ext>
            </a:extLst>
          </p:cNvPr>
          <p:cNvSpPr txBox="1"/>
          <p:nvPr/>
        </p:nvSpPr>
        <p:spPr>
          <a:xfrm>
            <a:off x="3200400" y="2338074"/>
            <a:ext cx="1565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Обучение модели</a:t>
            </a:r>
            <a:endParaRPr lang="en-US" sz="1400" dirty="0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C665C6E4-2125-6445-8C3B-4E8AC851DD66}"/>
              </a:ext>
            </a:extLst>
          </p:cNvPr>
          <p:cNvSpPr/>
          <p:nvPr/>
        </p:nvSpPr>
        <p:spPr>
          <a:xfrm rot="16200000">
            <a:off x="7542276" y="1293588"/>
            <a:ext cx="155448" cy="1676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C85ECF-3289-664E-9916-460C732FCEDB}"/>
              </a:ext>
            </a:extLst>
          </p:cNvPr>
          <p:cNvSpPr txBox="1"/>
          <p:nvPr/>
        </p:nvSpPr>
        <p:spPr>
          <a:xfrm>
            <a:off x="6537171" y="2338074"/>
            <a:ext cx="2165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Подбор </a:t>
            </a:r>
            <a:r>
              <a:rPr lang="ru-RU" sz="1400" dirty="0" err="1"/>
              <a:t>гиперпараметров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DD2FC-DFF2-E44C-977B-A266DB138617}"/>
              </a:ext>
            </a:extLst>
          </p:cNvPr>
          <p:cNvSpPr txBox="1"/>
          <p:nvPr/>
        </p:nvSpPr>
        <p:spPr>
          <a:xfrm>
            <a:off x="985954" y="3506685"/>
            <a:ext cx="717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Затачиваем модель под тестовые данные – модель будет переобучена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9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9CDEF-198B-754A-A4A1-21C6A06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и </a:t>
            </a:r>
            <a:r>
              <a:rPr lang="ru-RU" dirty="0" err="1"/>
              <a:t>валидация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742F6-CD67-D54A-9A1F-A7D7F3D201AF}"/>
              </a:ext>
            </a:extLst>
          </p:cNvPr>
          <p:cNvSpPr/>
          <p:nvPr/>
        </p:nvSpPr>
        <p:spPr>
          <a:xfrm>
            <a:off x="1206500" y="1200150"/>
            <a:ext cx="7251700" cy="2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All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13E62-239B-0242-A2F9-07A0586AF2F3}"/>
              </a:ext>
            </a:extLst>
          </p:cNvPr>
          <p:cNvSpPr/>
          <p:nvPr/>
        </p:nvSpPr>
        <p:spPr>
          <a:xfrm>
            <a:off x="1206500" y="1662478"/>
            <a:ext cx="54991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17B47-C10F-414D-B98E-01DABB24E055}"/>
              </a:ext>
            </a:extLst>
          </p:cNvPr>
          <p:cNvSpPr/>
          <p:nvPr/>
        </p:nvSpPr>
        <p:spPr>
          <a:xfrm>
            <a:off x="6781800" y="1662478"/>
            <a:ext cx="16764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11836-5EC3-6544-964D-DDF5EC4062D9}"/>
              </a:ext>
            </a:extLst>
          </p:cNvPr>
          <p:cNvSpPr/>
          <p:nvPr/>
        </p:nvSpPr>
        <p:spPr>
          <a:xfrm>
            <a:off x="1206500" y="2167350"/>
            <a:ext cx="47371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DCB4F-F890-5640-9308-2037E86CE325}"/>
              </a:ext>
            </a:extLst>
          </p:cNvPr>
          <p:cNvSpPr/>
          <p:nvPr/>
        </p:nvSpPr>
        <p:spPr>
          <a:xfrm>
            <a:off x="6070600" y="2167350"/>
            <a:ext cx="16764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7720D-0E44-3740-AB55-A773164B6137}"/>
              </a:ext>
            </a:extLst>
          </p:cNvPr>
          <p:cNvSpPr/>
          <p:nvPr/>
        </p:nvSpPr>
        <p:spPr>
          <a:xfrm>
            <a:off x="7874000" y="2167350"/>
            <a:ext cx="584200" cy="252000"/>
          </a:xfrm>
          <a:prstGeom prst="rect">
            <a:avLst/>
          </a:prstGeom>
          <a:solidFill>
            <a:srgbClr val="99FFCC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Valid Data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F137089-4930-9C4D-A92B-F10BA548B132}"/>
              </a:ext>
            </a:extLst>
          </p:cNvPr>
          <p:cNvSpPr/>
          <p:nvPr/>
        </p:nvSpPr>
        <p:spPr>
          <a:xfrm rot="16200000">
            <a:off x="3502696" y="335465"/>
            <a:ext cx="155448" cy="47263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9015F-F4EB-844C-ADFD-C8579E24326D}"/>
              </a:ext>
            </a:extLst>
          </p:cNvPr>
          <p:cNvSpPr txBox="1"/>
          <p:nvPr/>
        </p:nvSpPr>
        <p:spPr>
          <a:xfrm>
            <a:off x="2792431" y="2911912"/>
            <a:ext cx="1565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Обучение модели</a:t>
            </a:r>
            <a:endParaRPr lang="en-US" sz="1400" dirty="0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F163978E-9BA3-8549-A078-B425D685CE05}"/>
              </a:ext>
            </a:extLst>
          </p:cNvPr>
          <p:cNvSpPr/>
          <p:nvPr/>
        </p:nvSpPr>
        <p:spPr>
          <a:xfrm rot="16200000">
            <a:off x="6861249" y="1860444"/>
            <a:ext cx="155448" cy="1676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DBA316-F286-1047-9534-47B3345786F2}"/>
              </a:ext>
            </a:extLst>
          </p:cNvPr>
          <p:cNvSpPr txBox="1"/>
          <p:nvPr/>
        </p:nvSpPr>
        <p:spPr>
          <a:xfrm>
            <a:off x="6008114" y="2911912"/>
            <a:ext cx="2165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Подбор </a:t>
            </a:r>
            <a:r>
              <a:rPr lang="ru-RU" sz="1400" dirty="0" err="1"/>
              <a:t>гиперпараметров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4CD815-B0D9-B346-B107-42FFE012A744}"/>
              </a:ext>
            </a:extLst>
          </p:cNvPr>
          <p:cNvSpPr txBox="1"/>
          <p:nvPr/>
        </p:nvSpPr>
        <p:spPr>
          <a:xfrm>
            <a:off x="6965316" y="3417679"/>
            <a:ext cx="1623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Проверка качества</a:t>
            </a:r>
            <a:endParaRPr lang="en-US" sz="1400" dirty="0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7E85EDAA-B50E-5542-B385-FA460CF02843}"/>
              </a:ext>
            </a:extLst>
          </p:cNvPr>
          <p:cNvSpPr/>
          <p:nvPr/>
        </p:nvSpPr>
        <p:spPr>
          <a:xfrm rot="16200000">
            <a:off x="8092211" y="2403092"/>
            <a:ext cx="155448" cy="5765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BEDF805-EF78-E042-A4E7-FE9F12FD305D}"/>
              </a:ext>
            </a:extLst>
          </p:cNvPr>
          <p:cNvCxnSpPr>
            <a:cxnSpLocks/>
          </p:cNvCxnSpPr>
          <p:nvPr/>
        </p:nvCxnSpPr>
        <p:spPr>
          <a:xfrm>
            <a:off x="8169275" y="2773193"/>
            <a:ext cx="0" cy="709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DCAD5B6-4C9E-B348-9DE4-062CAEF2C947}"/>
              </a:ext>
            </a:extLst>
          </p:cNvPr>
          <p:cNvSpPr txBox="1"/>
          <p:nvPr/>
        </p:nvSpPr>
        <p:spPr>
          <a:xfrm>
            <a:off x="3430501" y="39433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 если данных мало?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5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9CDEF-198B-754A-A4A1-21C6A06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и </a:t>
            </a:r>
            <a:r>
              <a:rPr lang="ru-RU" dirty="0" err="1"/>
              <a:t>валидация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742F6-CD67-D54A-9A1F-A7D7F3D201AF}"/>
              </a:ext>
            </a:extLst>
          </p:cNvPr>
          <p:cNvSpPr/>
          <p:nvPr/>
        </p:nvSpPr>
        <p:spPr>
          <a:xfrm>
            <a:off x="1206500" y="1200150"/>
            <a:ext cx="7251700" cy="2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All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13E62-239B-0242-A2F9-07A0586AF2F3}"/>
              </a:ext>
            </a:extLst>
          </p:cNvPr>
          <p:cNvSpPr/>
          <p:nvPr/>
        </p:nvSpPr>
        <p:spPr>
          <a:xfrm>
            <a:off x="1206500" y="1662478"/>
            <a:ext cx="54991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17B47-C10F-414D-B98E-01DABB24E055}"/>
              </a:ext>
            </a:extLst>
          </p:cNvPr>
          <p:cNvSpPr/>
          <p:nvPr/>
        </p:nvSpPr>
        <p:spPr>
          <a:xfrm>
            <a:off x="6781800" y="1662478"/>
            <a:ext cx="16764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11836-5EC3-6544-964D-DDF5EC4062D9}"/>
              </a:ext>
            </a:extLst>
          </p:cNvPr>
          <p:cNvSpPr/>
          <p:nvPr/>
        </p:nvSpPr>
        <p:spPr>
          <a:xfrm>
            <a:off x="1206500" y="2167350"/>
            <a:ext cx="47371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DCB4F-F890-5640-9308-2037E86CE325}"/>
              </a:ext>
            </a:extLst>
          </p:cNvPr>
          <p:cNvSpPr/>
          <p:nvPr/>
        </p:nvSpPr>
        <p:spPr>
          <a:xfrm>
            <a:off x="6070600" y="2167350"/>
            <a:ext cx="16764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7720D-0E44-3740-AB55-A773164B6137}"/>
              </a:ext>
            </a:extLst>
          </p:cNvPr>
          <p:cNvSpPr/>
          <p:nvPr/>
        </p:nvSpPr>
        <p:spPr>
          <a:xfrm>
            <a:off x="7874000" y="2167350"/>
            <a:ext cx="584200" cy="252000"/>
          </a:xfrm>
          <a:prstGeom prst="rect">
            <a:avLst/>
          </a:prstGeom>
          <a:solidFill>
            <a:srgbClr val="99FFCC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Valid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E0A91-48C2-CC45-B621-0B16C55F1762}"/>
              </a:ext>
            </a:extLst>
          </p:cNvPr>
          <p:cNvSpPr/>
          <p:nvPr/>
        </p:nvSpPr>
        <p:spPr>
          <a:xfrm>
            <a:off x="1206500" y="2785042"/>
            <a:ext cx="889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42D603-8537-3F4C-8A48-1B0E2DB1BA7D}"/>
              </a:ext>
            </a:extLst>
          </p:cNvPr>
          <p:cNvSpPr/>
          <p:nvPr/>
        </p:nvSpPr>
        <p:spPr>
          <a:xfrm>
            <a:off x="2169548" y="278504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056E00-4CB4-BA4A-942C-6208AD1112A5}"/>
              </a:ext>
            </a:extLst>
          </p:cNvPr>
          <p:cNvSpPr/>
          <p:nvPr/>
        </p:nvSpPr>
        <p:spPr>
          <a:xfrm>
            <a:off x="3132596" y="278504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B12F9A-BED0-2249-9555-72B8534ACAE5}"/>
              </a:ext>
            </a:extLst>
          </p:cNvPr>
          <p:cNvSpPr/>
          <p:nvPr/>
        </p:nvSpPr>
        <p:spPr>
          <a:xfrm>
            <a:off x="4095644" y="278504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50C348-8C8D-5E42-BD50-860676F866ED}"/>
              </a:ext>
            </a:extLst>
          </p:cNvPr>
          <p:cNvSpPr/>
          <p:nvPr/>
        </p:nvSpPr>
        <p:spPr>
          <a:xfrm>
            <a:off x="5058691" y="278504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EDB5A0-74DF-6248-A5FD-648CCB1A2536}"/>
              </a:ext>
            </a:extLst>
          </p:cNvPr>
          <p:cNvSpPr/>
          <p:nvPr/>
        </p:nvSpPr>
        <p:spPr>
          <a:xfrm>
            <a:off x="1206500" y="3137514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C7E1C-1C7E-2D4C-9B6F-2906187C6F8F}"/>
              </a:ext>
            </a:extLst>
          </p:cNvPr>
          <p:cNvSpPr/>
          <p:nvPr/>
        </p:nvSpPr>
        <p:spPr>
          <a:xfrm>
            <a:off x="2169548" y="3137514"/>
            <a:ext cx="889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16998F-B3B0-A645-A2BF-9E9E0CAC591A}"/>
              </a:ext>
            </a:extLst>
          </p:cNvPr>
          <p:cNvSpPr/>
          <p:nvPr/>
        </p:nvSpPr>
        <p:spPr>
          <a:xfrm>
            <a:off x="3132596" y="3137514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409D81-3891-8441-A794-90750F8845EE}"/>
              </a:ext>
            </a:extLst>
          </p:cNvPr>
          <p:cNvSpPr/>
          <p:nvPr/>
        </p:nvSpPr>
        <p:spPr>
          <a:xfrm>
            <a:off x="4095644" y="3137514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D12B1F-1832-5E41-97C8-F6A6FDE9D862}"/>
              </a:ext>
            </a:extLst>
          </p:cNvPr>
          <p:cNvSpPr/>
          <p:nvPr/>
        </p:nvSpPr>
        <p:spPr>
          <a:xfrm>
            <a:off x="5058691" y="3137514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F97B3D-9247-F342-893A-B65AD2A875D3}"/>
              </a:ext>
            </a:extLst>
          </p:cNvPr>
          <p:cNvSpPr/>
          <p:nvPr/>
        </p:nvSpPr>
        <p:spPr>
          <a:xfrm>
            <a:off x="1202409" y="3489986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FDAB1B-A2F9-CC45-B31B-AE50ECD307C4}"/>
              </a:ext>
            </a:extLst>
          </p:cNvPr>
          <p:cNvSpPr/>
          <p:nvPr/>
        </p:nvSpPr>
        <p:spPr>
          <a:xfrm>
            <a:off x="2165457" y="3489986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B1BA4A-5D68-CE41-A1CC-55EC5A05C87B}"/>
              </a:ext>
            </a:extLst>
          </p:cNvPr>
          <p:cNvSpPr/>
          <p:nvPr/>
        </p:nvSpPr>
        <p:spPr>
          <a:xfrm>
            <a:off x="3128505" y="3489986"/>
            <a:ext cx="889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842CC2-E6C0-0844-A206-7BC544DF4B41}"/>
              </a:ext>
            </a:extLst>
          </p:cNvPr>
          <p:cNvSpPr/>
          <p:nvPr/>
        </p:nvSpPr>
        <p:spPr>
          <a:xfrm>
            <a:off x="4091553" y="3489986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EE4EDF-2CE6-BC41-BD2B-CC41D9645335}"/>
              </a:ext>
            </a:extLst>
          </p:cNvPr>
          <p:cNvSpPr/>
          <p:nvPr/>
        </p:nvSpPr>
        <p:spPr>
          <a:xfrm>
            <a:off x="5054600" y="3489986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19BDDD-3F2B-2146-A0E6-C0E8DD665C1D}"/>
              </a:ext>
            </a:extLst>
          </p:cNvPr>
          <p:cNvSpPr/>
          <p:nvPr/>
        </p:nvSpPr>
        <p:spPr>
          <a:xfrm>
            <a:off x="1202409" y="383752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7B4933-A78B-AF4A-BE5E-7FE8FD0A1082}"/>
              </a:ext>
            </a:extLst>
          </p:cNvPr>
          <p:cNvSpPr/>
          <p:nvPr/>
        </p:nvSpPr>
        <p:spPr>
          <a:xfrm>
            <a:off x="2165457" y="383752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9274C0-70C2-AD43-BF37-298BDCF688CA}"/>
              </a:ext>
            </a:extLst>
          </p:cNvPr>
          <p:cNvSpPr/>
          <p:nvPr/>
        </p:nvSpPr>
        <p:spPr>
          <a:xfrm>
            <a:off x="3128505" y="383752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93084B-5184-5D47-8B38-6506DA92704E}"/>
              </a:ext>
            </a:extLst>
          </p:cNvPr>
          <p:cNvSpPr/>
          <p:nvPr/>
        </p:nvSpPr>
        <p:spPr>
          <a:xfrm>
            <a:off x="4091553" y="3837522"/>
            <a:ext cx="889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46C8BE-D099-3B40-AA15-0D10F357FF50}"/>
              </a:ext>
            </a:extLst>
          </p:cNvPr>
          <p:cNvSpPr/>
          <p:nvPr/>
        </p:nvSpPr>
        <p:spPr>
          <a:xfrm>
            <a:off x="5054600" y="383752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C712F4-5F35-3B4F-AFEA-7E53CD4C63A3}"/>
              </a:ext>
            </a:extLst>
          </p:cNvPr>
          <p:cNvSpPr/>
          <p:nvPr/>
        </p:nvSpPr>
        <p:spPr>
          <a:xfrm>
            <a:off x="1202409" y="4185058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EE123F0-E697-6A40-B917-EEBB9B8F1AF7}"/>
              </a:ext>
            </a:extLst>
          </p:cNvPr>
          <p:cNvSpPr/>
          <p:nvPr/>
        </p:nvSpPr>
        <p:spPr>
          <a:xfrm>
            <a:off x="2165457" y="4185058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5E0C44-AD3B-1F41-8D6C-94F59D299273}"/>
              </a:ext>
            </a:extLst>
          </p:cNvPr>
          <p:cNvSpPr/>
          <p:nvPr/>
        </p:nvSpPr>
        <p:spPr>
          <a:xfrm>
            <a:off x="3128505" y="4185058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EA1243-38C9-184E-9B35-20A8A760001E}"/>
              </a:ext>
            </a:extLst>
          </p:cNvPr>
          <p:cNvSpPr/>
          <p:nvPr/>
        </p:nvSpPr>
        <p:spPr>
          <a:xfrm>
            <a:off x="4091553" y="4185058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F1FFF9-2496-AF4F-87B4-67C90EADB23A}"/>
              </a:ext>
            </a:extLst>
          </p:cNvPr>
          <p:cNvSpPr/>
          <p:nvPr/>
        </p:nvSpPr>
        <p:spPr>
          <a:xfrm>
            <a:off x="5054600" y="4185058"/>
            <a:ext cx="889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FAB4FD-47CF-EA44-82EE-2CBAADC329E1}"/>
              </a:ext>
            </a:extLst>
          </p:cNvPr>
          <p:cNvSpPr/>
          <p:nvPr/>
        </p:nvSpPr>
        <p:spPr>
          <a:xfrm>
            <a:off x="6070600" y="4529550"/>
            <a:ext cx="2387600" cy="252000"/>
          </a:xfrm>
          <a:prstGeom prst="rect">
            <a:avLst/>
          </a:prstGeom>
          <a:solidFill>
            <a:srgbClr val="99FFCC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 Data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89E617A-2FDC-5947-8E06-0B9123460F56}"/>
              </a:ext>
            </a:extLst>
          </p:cNvPr>
          <p:cNvSpPr/>
          <p:nvPr/>
        </p:nvSpPr>
        <p:spPr>
          <a:xfrm rot="16200000">
            <a:off x="3021173" y="2721612"/>
            <a:ext cx="155448" cy="37633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9B6507-FC48-3249-B50F-991724222EA5}"/>
              </a:ext>
            </a:extLst>
          </p:cNvPr>
          <p:cNvSpPr txBox="1"/>
          <p:nvPr/>
        </p:nvSpPr>
        <p:spPr>
          <a:xfrm>
            <a:off x="2316278" y="4816536"/>
            <a:ext cx="1565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Обучение модели</a:t>
            </a:r>
            <a:endParaRPr lang="en-US" sz="1400" dirty="0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894C5E07-5E34-1748-A005-A9E749E5BBD2}"/>
              </a:ext>
            </a:extLst>
          </p:cNvPr>
          <p:cNvSpPr/>
          <p:nvPr/>
        </p:nvSpPr>
        <p:spPr>
          <a:xfrm rot="16200000">
            <a:off x="5421376" y="4158768"/>
            <a:ext cx="155448" cy="889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BE55F4-2C49-B04F-9B55-BA1AA5D08181}"/>
              </a:ext>
            </a:extLst>
          </p:cNvPr>
          <p:cNvSpPr txBox="1"/>
          <p:nvPr/>
        </p:nvSpPr>
        <p:spPr>
          <a:xfrm>
            <a:off x="4539943" y="4806211"/>
            <a:ext cx="2165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Подбор </a:t>
            </a:r>
            <a:r>
              <a:rPr lang="ru-RU" sz="1400" dirty="0" err="1"/>
              <a:t>гиперпараметров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CA31D6-BEA5-E447-8B58-982B56BD7BBA}"/>
              </a:ext>
            </a:extLst>
          </p:cNvPr>
          <p:cNvSpPr txBox="1"/>
          <p:nvPr/>
        </p:nvSpPr>
        <p:spPr>
          <a:xfrm>
            <a:off x="6452542" y="3880464"/>
            <a:ext cx="1623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Проверка качества</a:t>
            </a:r>
            <a:endParaRPr lang="en-US" sz="1400" dirty="0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1FB2A097-0623-884D-A49A-D6C82E10EE9F}"/>
              </a:ext>
            </a:extLst>
          </p:cNvPr>
          <p:cNvSpPr/>
          <p:nvPr/>
        </p:nvSpPr>
        <p:spPr>
          <a:xfrm rot="5400000">
            <a:off x="7186675" y="3150084"/>
            <a:ext cx="155448" cy="2387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99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Подбор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8507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Подбор </a:t>
            </a:r>
            <a:r>
              <a:rPr lang="ru-RU" dirty="0" err="1"/>
              <a:t>гиперпараметров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7C9E1-9C8D-EC43-B225-94295305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189763"/>
            <a:ext cx="8520600" cy="84007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GridSearchCV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RandomGridSearchCV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HalvingGridSearchCV</a:t>
            </a:r>
            <a:r>
              <a:rPr lang="en-US" sz="1400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HalvingRandomSearchCV</a:t>
            </a:r>
            <a:r>
              <a:rPr lang="en-US" sz="1400" dirty="0"/>
              <a:t>*</a:t>
            </a:r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93FD6223-C4AD-C645-AA2A-8E9B2F8A0746}"/>
              </a:ext>
            </a:extLst>
          </p:cNvPr>
          <p:cNvSpPr/>
          <p:nvPr/>
        </p:nvSpPr>
        <p:spPr>
          <a:xfrm>
            <a:off x="417150" y="1964987"/>
            <a:ext cx="7988400" cy="2871636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p61">
            <a:extLst>
              <a:ext uri="{FF2B5EF4-FFF2-40B4-BE49-F238E27FC236}">
                <a16:creationId xmlns:a16="http://schemas.microsoft.com/office/drawing/2014/main" id="{4CC678BF-6E76-5241-8F90-6E440CB94648}"/>
              </a:ext>
            </a:extLst>
          </p:cNvPr>
          <p:cNvSpPr txBox="1">
            <a:spLocks/>
          </p:cNvSpPr>
          <p:nvPr/>
        </p:nvSpPr>
        <p:spPr>
          <a:xfrm>
            <a:off x="500550" y="1964988"/>
            <a:ext cx="8226300" cy="296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Поиск по сетке перебором всех значений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</a:p>
          <a:p>
            <a:pPr marL="0" indent="0">
              <a:buSzPct val="100000"/>
              <a:buFont typeface="Arial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Случайный поиск в границах сетки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RandomGridSearchCV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</a:p>
          <a:p>
            <a:pPr marL="0" indent="0">
              <a:buSzPct val="100000"/>
              <a:buFont typeface="Arial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None/>
            </a:pPr>
            <a:r>
              <a:rPr lang="ru-RU" sz="1400" b="1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экспериментальные методы – недавно добавлены</a:t>
            </a:r>
          </a:p>
          <a:p>
            <a:pPr marL="0" indent="0">
              <a:buSzPct val="100000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«половинный» поиск по сетке </a:t>
            </a:r>
          </a:p>
          <a:p>
            <a:pPr marL="0" indent="0">
              <a:buSzPct val="100000"/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HalvingGridSearchCV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</a:p>
          <a:p>
            <a:pPr marL="0" indent="0">
              <a:buSzPct val="100000"/>
              <a:buFont typeface="Arial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«половинный» случайный поиск в границах сетки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HalvingRandomSearchCV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</a:p>
        </p:txBody>
      </p:sp>
    </p:spTree>
    <p:extLst>
      <p:ext uri="{BB962C8B-B14F-4D97-AF65-F5344CB8AC3E}">
        <p14:creationId xmlns:p14="http://schemas.microsoft.com/office/powerpoint/2010/main" val="3225062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33446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b="1" dirty="0"/>
              <a:t>Метод ближайших соседей</a:t>
            </a:r>
            <a:endParaRPr lang="en-US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http://</a:t>
            </a:r>
            <a:r>
              <a:rPr lang="en-US" sz="1400" dirty="0" err="1">
                <a:hlinkClick r:id="rId3"/>
              </a:rPr>
              <a:t>www.machinelearning.ru</a:t>
            </a:r>
            <a:r>
              <a:rPr lang="en-US" sz="1400" dirty="0">
                <a:hlinkClick r:id="rId3"/>
              </a:rPr>
              <a:t>/wiki/</a:t>
            </a:r>
            <a:r>
              <a:rPr lang="en-US" sz="1400" dirty="0" err="1">
                <a:hlinkClick r:id="rId3"/>
              </a:rPr>
              <a:t>index.php?title</a:t>
            </a:r>
            <a:r>
              <a:rPr lang="en-US" sz="1400" dirty="0">
                <a:hlinkClick r:id="rId3"/>
              </a:rPr>
              <a:t>=</a:t>
            </a:r>
            <a:r>
              <a:rPr lang="ru-RU" sz="1400" dirty="0">
                <a:hlinkClick r:id="rId3"/>
              </a:rPr>
              <a:t>Метод_ближайших_соседей</a:t>
            </a:r>
            <a:endParaRPr lang="ru-RU" sz="14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b="1" dirty="0" err="1"/>
              <a:t>Sklearn</a:t>
            </a:r>
            <a:r>
              <a:rPr lang="en-US" b="1" dirty="0"/>
              <a:t> </a:t>
            </a:r>
            <a:r>
              <a:rPr lang="en-US" b="1" dirty="0" err="1"/>
              <a:t>kNN</a:t>
            </a:r>
            <a:r>
              <a:rPr lang="en-US" b="1" dirty="0"/>
              <a:t>: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https://scikit-learn.org/stable/modules/neighbors.html</a:t>
            </a:r>
            <a:r>
              <a:rPr lang="en-US" sz="1200" dirty="0"/>
              <a:t> </a:t>
            </a:r>
            <a:endParaRPr lang="ru-RU" sz="18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b="1" dirty="0"/>
              <a:t>Пример </a:t>
            </a:r>
            <a:r>
              <a:rPr lang="en-US" b="1" dirty="0" err="1"/>
              <a:t>kNN</a:t>
            </a:r>
            <a:r>
              <a:rPr lang="en-US" b="1" dirty="0"/>
              <a:t> </a:t>
            </a:r>
            <a:r>
              <a:rPr lang="ru-RU" b="1" dirty="0"/>
              <a:t>на </a:t>
            </a:r>
            <a:r>
              <a:rPr lang="ru-RU" b="1" dirty="0" err="1"/>
              <a:t>датасете</a:t>
            </a:r>
            <a:r>
              <a:rPr lang="ru-RU" b="1" dirty="0"/>
              <a:t> ирисов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https://www.kaggle.com/code/skalskip/iris-data-visualization-and-knn-classification/notebook</a:t>
            </a:r>
            <a:r>
              <a:rPr lang="ru-RU" sz="1400" dirty="0"/>
              <a:t> </a:t>
            </a: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ru-RU" sz="1300" dirty="0"/>
          </a:p>
          <a:p>
            <a:pPr marL="457200" indent="-311150" algn="l" rtl="0">
              <a:buSzPts val="1300"/>
              <a:buAutoNum type="arabicPeriod"/>
            </a:pPr>
            <a:r>
              <a:rPr lang="en-US" b="1" dirty="0"/>
              <a:t>ROC-AUC</a:t>
            </a:r>
          </a:p>
          <a:p>
            <a:pPr marL="914400" lvl="1" indent="-311150" algn="l" rtl="0">
              <a:lnSpc>
                <a:spcPct val="10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https://alexanderdyakonov.wordpress.com/2017/07/28/auc-roc-</a:t>
            </a:r>
            <a:r>
              <a:rPr lang="ru-RU" sz="1400" dirty="0">
                <a:hlinkClick r:id="rId6"/>
              </a:rPr>
              <a:t>площадь-под-кривой-ошибок/</a:t>
            </a:r>
            <a:r>
              <a:rPr lang="en-US" sz="1400" dirty="0"/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4664054" y="669270"/>
            <a:ext cx="2861081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учителем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657428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без учителя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657556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 в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2867539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Сбор данных.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текстовых данных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1947078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58920"/>
            <a:ext cx="2354366" cy="698508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500550" y="3512423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временных рядов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1947206"/>
            <a:ext cx="297650" cy="1209983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042401" y="3157189"/>
            <a:ext cx="2098433" cy="355234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06074" y="132517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6686076" y="129895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274200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24797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9493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46871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278196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251974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50" name="Google Shape;278;p44">
            <a:extLst>
              <a:ext uri="{FF2B5EF4-FFF2-40B4-BE49-F238E27FC236}">
                <a16:creationId xmlns:a16="http://schemas.microsoft.com/office/drawing/2014/main" id="{97C3207F-070C-984C-AB48-D6E345C22189}"/>
              </a:ext>
            </a:extLst>
          </p:cNvPr>
          <p:cNvSpPr/>
          <p:nvPr/>
        </p:nvSpPr>
        <p:spPr>
          <a:xfrm>
            <a:off x="5029546" y="4015038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B500AC69-3C3E-EF47-9E8E-5DF23250CB04}"/>
              </a:ext>
            </a:extLst>
          </p:cNvPr>
          <p:cNvCxnSpPr>
            <a:cxnSpLocks/>
            <a:stCxn id="278" idx="3"/>
            <a:endCxn id="50" idx="1"/>
          </p:cNvCxnSpPr>
          <p:nvPr/>
        </p:nvCxnSpPr>
        <p:spPr>
          <a:xfrm>
            <a:off x="3584250" y="3802073"/>
            <a:ext cx="1445296" cy="50261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53" name="Google Shape;530;p82">
            <a:extLst>
              <a:ext uri="{FF2B5EF4-FFF2-40B4-BE49-F238E27FC236}">
                <a16:creationId xmlns:a16="http://schemas.microsoft.com/office/drawing/2014/main" id="{71E0AD10-6167-104D-86AB-51E4A2F2747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289306" y="351242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FCD16D1-7338-474C-87C0-C4E822AF1808}"/>
              </a:ext>
            </a:extLst>
          </p:cNvPr>
          <p:cNvSpPr txBox="1"/>
          <p:nvPr/>
        </p:nvSpPr>
        <p:spPr>
          <a:xfrm>
            <a:off x="6469308" y="348620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5" name="Google Shape;530;p82">
            <a:extLst>
              <a:ext uri="{FF2B5EF4-FFF2-40B4-BE49-F238E27FC236}">
                <a16:creationId xmlns:a16="http://schemas.microsoft.com/office/drawing/2014/main" id="{1EACA93C-958F-BA4F-B67A-91550009AF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89559" y="4119546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6E6D77-612D-964F-B16D-A944AF51913D}"/>
              </a:ext>
            </a:extLst>
          </p:cNvPr>
          <p:cNvSpPr txBox="1"/>
          <p:nvPr/>
        </p:nvSpPr>
        <p:spPr>
          <a:xfrm>
            <a:off x="2869561" y="4093324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9" name="Google Shape;530;p82">
            <a:extLst>
              <a:ext uri="{FF2B5EF4-FFF2-40B4-BE49-F238E27FC236}">
                <a16:creationId xmlns:a16="http://schemas.microsoft.com/office/drawing/2014/main" id="{6A74D20B-D29C-D14D-8BC8-1FDB5963C09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729441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A4A8C1A-43F7-F643-A4B3-06134C736607}"/>
              </a:ext>
            </a:extLst>
          </p:cNvPr>
          <p:cNvSpPr txBox="1"/>
          <p:nvPr/>
        </p:nvSpPr>
        <p:spPr>
          <a:xfrm>
            <a:off x="2826219" y="2703219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61" name="Google Shape;530;p82">
            <a:extLst>
              <a:ext uri="{FF2B5EF4-FFF2-40B4-BE49-F238E27FC236}">
                <a16:creationId xmlns:a16="http://schemas.microsoft.com/office/drawing/2014/main" id="{EDDB19FF-038D-CF42-BC43-7D8BA772900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79910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03ACE17-444B-A745-BBA3-68ACDF3B87FE}"/>
              </a:ext>
            </a:extLst>
          </p:cNvPr>
          <p:cNvSpPr txBox="1"/>
          <p:nvPr/>
        </p:nvSpPr>
        <p:spPr>
          <a:xfrm>
            <a:off x="6751398" y="245368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63" name="Google Shape;530;p82">
            <a:extLst>
              <a:ext uri="{FF2B5EF4-FFF2-40B4-BE49-F238E27FC236}">
                <a16:creationId xmlns:a16="http://schemas.microsoft.com/office/drawing/2014/main" id="{516E46BC-D0F7-364A-B41C-2B316294471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289306" y="3743731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FC6AB73-366D-7D4A-9D2F-87F3E227209B}"/>
              </a:ext>
            </a:extLst>
          </p:cNvPr>
          <p:cNvSpPr txBox="1"/>
          <p:nvPr/>
        </p:nvSpPr>
        <p:spPr>
          <a:xfrm>
            <a:off x="6469308" y="3717509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65" name="Google Shape;278;p44">
            <a:extLst>
              <a:ext uri="{FF2B5EF4-FFF2-40B4-BE49-F238E27FC236}">
                <a16:creationId xmlns:a16="http://schemas.microsoft.com/office/drawing/2014/main" id="{6897773D-B894-8E4A-AAE1-7249D3456087}"/>
              </a:ext>
            </a:extLst>
          </p:cNvPr>
          <p:cNvSpPr/>
          <p:nvPr/>
        </p:nvSpPr>
        <p:spPr>
          <a:xfrm>
            <a:off x="500550" y="4471081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D054DBC9-5CA6-BE4B-A41E-B45733722C37}"/>
              </a:ext>
            </a:extLst>
          </p:cNvPr>
          <p:cNvCxnSpPr>
            <a:cxnSpLocks/>
            <a:stCxn id="65" idx="3"/>
            <a:endCxn id="50" idx="2"/>
          </p:cNvCxnSpPr>
          <p:nvPr/>
        </p:nvCxnSpPr>
        <p:spPr>
          <a:xfrm flipV="1">
            <a:off x="3584250" y="4594338"/>
            <a:ext cx="2987146" cy="166393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9" name="Google Shape;530;p82">
            <a:extLst>
              <a:ext uri="{FF2B5EF4-FFF2-40B4-BE49-F238E27FC236}">
                <a16:creationId xmlns:a16="http://schemas.microsoft.com/office/drawing/2014/main" id="{EF098809-DE09-5A45-A08C-26A3ABFAED7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91465" y="4669450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237C4BE-881B-704D-B08A-86E380F5132F}"/>
              </a:ext>
            </a:extLst>
          </p:cNvPr>
          <p:cNvSpPr txBox="1"/>
          <p:nvPr/>
        </p:nvSpPr>
        <p:spPr>
          <a:xfrm>
            <a:off x="7471467" y="464322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адачи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40239" y="240146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06474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Метрики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589566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7280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Нормализация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3252847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73818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Классификация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1926285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3C19897-C658-D047-A9B1-7FA552363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44" y="1295400"/>
            <a:ext cx="3835400" cy="2552700"/>
          </a:xfrm>
          <a:prstGeom prst="rect">
            <a:avLst/>
          </a:prstGeom>
        </p:spPr>
      </p:pic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8" y="439131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Кросс-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916128"/>
            <a:ext cx="1" cy="663283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603972860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метрики качества и основы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валидации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моделей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Понимать, как решать задачу классификации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Задачи машинного обучения</a:t>
            </a:r>
            <a:br>
              <a:rPr lang="ru-RU" dirty="0"/>
            </a:br>
            <a:br>
              <a:rPr lang="ru-RU" dirty="0"/>
            </a:br>
            <a:r>
              <a:rPr lang="ru-RU" sz="2800" dirty="0"/>
              <a:t>Какие они бывают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Data Science </a:t>
            </a:r>
            <a:r>
              <a:rPr lang="ru-RU" dirty="0"/>
              <a:t>и </a:t>
            </a:r>
            <a:r>
              <a:rPr lang="en-US" dirty="0"/>
              <a:t>Machine Learning</a:t>
            </a:r>
          </a:p>
        </p:txBody>
      </p:sp>
      <p:pic>
        <p:nvPicPr>
          <p:cNvPr id="5" name="Google Shape;325;p47">
            <a:extLst>
              <a:ext uri="{FF2B5EF4-FFF2-40B4-BE49-F238E27FC236}">
                <a16:creationId xmlns:a16="http://schemas.microsoft.com/office/drawing/2014/main" id="{E22C706E-3223-564C-B197-F6FB041FDD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51306" y="1123950"/>
            <a:ext cx="4241388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612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13067</TotalTime>
  <Words>1515</Words>
  <Application>Microsoft Office PowerPoint</Application>
  <PresentationFormat>Экран (16:9)</PresentationFormat>
  <Paragraphs>394</Paragraphs>
  <Slides>48</Slides>
  <Notes>18</Notes>
  <HiddenSlides>7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61" baseType="lpstr">
      <vt:lpstr>AkayaTelivigala</vt:lpstr>
      <vt:lpstr>Arial</vt:lpstr>
      <vt:lpstr>Bradley Hand</vt:lpstr>
      <vt:lpstr>Calibri</vt:lpstr>
      <vt:lpstr>Cambria Math</vt:lpstr>
      <vt:lpstr>Courier New</vt:lpstr>
      <vt:lpstr>Google Sans</vt:lpstr>
      <vt:lpstr>Helvetica Neue</vt:lpstr>
      <vt:lpstr>Microsoft Sans Serif</vt:lpstr>
      <vt:lpstr>Roboto</vt:lpstr>
      <vt:lpstr>Söhne</vt:lpstr>
      <vt:lpstr>Wingdings</vt:lpstr>
      <vt:lpstr>Office Theme</vt:lpstr>
      <vt:lpstr>ML Professional EDA, cross-validation, метрики качества</vt:lpstr>
      <vt:lpstr>Презентация PowerPoint</vt:lpstr>
      <vt:lpstr>EDA, cross-validation, метрики качества</vt:lpstr>
      <vt:lpstr>Правила вебинара</vt:lpstr>
      <vt:lpstr>Карта курса</vt:lpstr>
      <vt:lpstr>Маршрут вебинара</vt:lpstr>
      <vt:lpstr>Смысл</vt:lpstr>
      <vt:lpstr>  Задачи машинного обучения  Какие они бывают</vt:lpstr>
      <vt:lpstr>Что такое Data Science и Machine Learning</vt:lpstr>
      <vt:lpstr>Какое оно бывает – Machine Learning</vt:lpstr>
      <vt:lpstr>Machine Learning – с учителем и без</vt:lpstr>
      <vt:lpstr>Machine Learning –  обучение с учителем</vt:lpstr>
      <vt:lpstr>Machine Learning – обучение с учителем</vt:lpstr>
      <vt:lpstr>Задача классификации</vt:lpstr>
      <vt:lpstr>Задача классификации</vt:lpstr>
      <vt:lpstr>Задача классификации</vt:lpstr>
      <vt:lpstr>Алгоритмы классификации</vt:lpstr>
      <vt:lpstr>Алгоритм kNN</vt:lpstr>
      <vt:lpstr>Алгоритм kNN</vt:lpstr>
      <vt:lpstr>kNN – достоинства и недостатки</vt:lpstr>
      <vt:lpstr>Алгоритм kNN</vt:lpstr>
      <vt:lpstr>Метрики расстояния</vt:lpstr>
      <vt:lpstr>Сходство</vt:lpstr>
      <vt:lpstr>Метрики расстояния</vt:lpstr>
      <vt:lpstr>Манхеттенское и Евклидово расстояние</vt:lpstr>
      <vt:lpstr>Метрики расстояния</vt:lpstr>
      <vt:lpstr>Метрики расстояния</vt:lpstr>
      <vt:lpstr>Проклятие размерности</vt:lpstr>
      <vt:lpstr>Метрики сходства</vt:lpstr>
      <vt:lpstr>Вопросы?</vt:lpstr>
      <vt:lpstr>Метрики качества</vt:lpstr>
      <vt:lpstr>Матрица ошибок</vt:lpstr>
      <vt:lpstr>Метрики качества</vt:lpstr>
      <vt:lpstr>ROC-AUC</vt:lpstr>
      <vt:lpstr>Нормализация данных</vt:lpstr>
      <vt:lpstr>Нормализация данных</vt:lpstr>
      <vt:lpstr>Валидация данных</vt:lpstr>
      <vt:lpstr>Обучение и валидация</vt:lpstr>
      <vt:lpstr>Обучение и валидация</vt:lpstr>
      <vt:lpstr>Обучение и валидация</vt:lpstr>
      <vt:lpstr>Подбор гиперпараметров</vt:lpstr>
      <vt:lpstr>Подбор гиперпараметров</vt:lpstr>
      <vt:lpstr>Вопросы?</vt:lpstr>
      <vt:lpstr>Практика</vt:lpstr>
      <vt:lpstr>Вопросы?</vt:lpstr>
      <vt:lpstr>Список материалов для изучения</vt:lpstr>
      <vt:lpstr>Рефлексия</vt:lpstr>
      <vt:lpstr>Заполните, пожалуйста, опрос о занятии по ссылке в чате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Ghenya Romanov</cp:lastModifiedBy>
  <cp:revision>126</cp:revision>
  <dcterms:created xsi:type="dcterms:W3CDTF">2023-10-10T14:19:39Z</dcterms:created>
  <dcterms:modified xsi:type="dcterms:W3CDTF">2025-04-09T12:45:23Z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